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284" r:id="rId3"/>
    <p:sldId id="258" r:id="rId4"/>
    <p:sldId id="260" r:id="rId5"/>
    <p:sldId id="285" r:id="rId6"/>
    <p:sldId id="266" r:id="rId7"/>
    <p:sldId id="288" r:id="rId8"/>
    <p:sldId id="287" r:id="rId9"/>
    <p:sldId id="291" r:id="rId10"/>
    <p:sldId id="309" r:id="rId11"/>
    <p:sldId id="270" r:id="rId12"/>
    <p:sldId id="293" r:id="rId13"/>
    <p:sldId id="294" r:id="rId14"/>
    <p:sldId id="296" r:id="rId15"/>
    <p:sldId id="297" r:id="rId16"/>
    <p:sldId id="298" r:id="rId17"/>
    <p:sldId id="299" r:id="rId18"/>
    <p:sldId id="300" r:id="rId19"/>
    <p:sldId id="295" r:id="rId20"/>
    <p:sldId id="301" r:id="rId21"/>
    <p:sldId id="308" r:id="rId22"/>
    <p:sldId id="302" r:id="rId23"/>
    <p:sldId id="303" r:id="rId24"/>
    <p:sldId id="279" r:id="rId25"/>
    <p:sldId id="304" r:id="rId26"/>
    <p:sldId id="305" r:id="rId27"/>
    <p:sldId id="306" r:id="rId28"/>
    <p:sldId id="307" r:id="rId29"/>
    <p:sldId id="282" r:id="rId3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orient="horz" pos="3158">
          <p15:clr>
            <a:srgbClr val="A4A3A4"/>
          </p15:clr>
        </p15:guide>
        <p15:guide id="3" pos="3931">
          <p15:clr>
            <a:srgbClr val="A4A3A4"/>
          </p15:clr>
        </p15:guide>
        <p15:guide id="4" pos="53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697"/>
    <a:srgbClr val="003A6C"/>
    <a:srgbClr val="003F78"/>
    <a:srgbClr val="595959"/>
    <a:srgbClr val="BFBFBF"/>
    <a:srgbClr val="1F4E79"/>
    <a:srgbClr val="003567"/>
    <a:srgbClr val="003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600" y="63"/>
      </p:cViewPr>
      <p:guideLst>
        <p:guide orient="horz" pos="2183"/>
        <p:guide orient="horz" pos="3158"/>
        <p:guide pos="3931"/>
        <p:guide pos="53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70397928-2725-4704-A908-933B1BA1383A}" type="datetimeFigureOut">
              <a:rPr lang="zh-CN" altLang="en-US"/>
              <a:t>2018/1/2</a:t>
            </a:fld>
            <a:endParaRPr lang="zh-CN" altLang="en-US"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735DDEB3-3250-4F33-B4AA-7CE981A33E5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960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455E145F-DA98-4445-8B48-226D733ABC0E}" type="datetimeFigureOut">
              <a:rPr lang="zh-CN" altLang="en-US"/>
              <a:t>2018/1/2</a:t>
            </a:fld>
            <a:endParaRPr lang="zh-CN" altLang="en-US">
              <a:cs typeface="+mn-cs"/>
            </a:endParaRPr>
          </a:p>
        </p:txBody>
      </p:sp>
      <p:sp>
        <p:nvSpPr>
          <p:cNvPr id="26628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B8DECF49-93E9-4BC0-BC03-25E10A59417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922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任意多边形 7"/>
          <p:cNvSpPr>
            <a:spLocks noChangeArrowheads="1"/>
          </p:cNvSpPr>
          <p:nvPr/>
        </p:nvSpPr>
        <p:spPr bwMode="auto">
          <a:xfrm>
            <a:off x="0" y="1910109"/>
            <a:ext cx="12192000" cy="5002212"/>
          </a:xfrm>
          <a:custGeom>
            <a:avLst/>
            <a:gdLst>
              <a:gd name="T0" fmla="*/ 0 w 12192000"/>
              <a:gd name="T1" fmla="*/ 0 h 5002306"/>
              <a:gd name="T2" fmla="*/ 64750 w 12192000"/>
              <a:gd name="T3" fmla="*/ 0 h 5002306"/>
              <a:gd name="T4" fmla="*/ 70790 w 12192000"/>
              <a:gd name="T5" fmla="*/ 2044 h 5002306"/>
              <a:gd name="T6" fmla="*/ 4533859 w 12192000"/>
              <a:gd name="T7" fmla="*/ 717432 h 5002306"/>
              <a:gd name="T8" fmla="*/ 5215437 w 12192000"/>
              <a:gd name="T9" fmla="*/ 745097 h 5002306"/>
              <a:gd name="T10" fmla="*/ 5226599 w 12192000"/>
              <a:gd name="T11" fmla="*/ 781054 h 5002306"/>
              <a:gd name="T12" fmla="*/ 6279776 w 12192000"/>
              <a:gd name="T13" fmla="*/ 1479121 h 5002306"/>
              <a:gd name="T14" fmla="*/ 7332954 w 12192000"/>
              <a:gd name="T15" fmla="*/ 781054 h 5002306"/>
              <a:gd name="T16" fmla="*/ 7348410 w 12192000"/>
              <a:gd name="T17" fmla="*/ 731265 h 5002306"/>
              <a:gd name="T18" fmla="*/ 7689244 w 12192000"/>
              <a:gd name="T19" fmla="*/ 717432 h 5002306"/>
              <a:gd name="T20" fmla="*/ 12152313 w 12192000"/>
              <a:gd name="T21" fmla="*/ 2044 h 5002306"/>
              <a:gd name="T22" fmla="*/ 12158353 w 12192000"/>
              <a:gd name="T23" fmla="*/ 0 h 5002306"/>
              <a:gd name="T24" fmla="*/ 12192000 w 12192000"/>
              <a:gd name="T25" fmla="*/ 0 h 5002306"/>
              <a:gd name="T26" fmla="*/ 12192000 w 12192000"/>
              <a:gd name="T27" fmla="*/ 5002118 h 5002306"/>
              <a:gd name="T28" fmla="*/ 0 w 12192000"/>
              <a:gd name="T29" fmla="*/ 5002118 h 5002306"/>
              <a:gd name="T30" fmla="*/ 0 w 12192000"/>
              <a:gd name="T31" fmla="*/ 0 h 500230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2192000" h="5002306">
                <a:moveTo>
                  <a:pt x="0" y="0"/>
                </a:moveTo>
                <a:lnTo>
                  <a:pt x="64750" y="0"/>
                </a:lnTo>
                <a:lnTo>
                  <a:pt x="70790" y="2044"/>
                </a:lnTo>
                <a:cubicBezTo>
                  <a:pt x="1187555" y="361966"/>
                  <a:pt x="2750228" y="620381"/>
                  <a:pt x="4533859" y="717458"/>
                </a:cubicBezTo>
                <a:lnTo>
                  <a:pt x="5215437" y="745125"/>
                </a:lnTo>
                <a:lnTo>
                  <a:pt x="5226599" y="781084"/>
                </a:lnTo>
                <a:cubicBezTo>
                  <a:pt x="5400116" y="1191324"/>
                  <a:pt x="5806331" y="1479177"/>
                  <a:pt x="6279776" y="1479177"/>
                </a:cubicBezTo>
                <a:cubicBezTo>
                  <a:pt x="6753222" y="1479177"/>
                  <a:pt x="7159437" y="1191324"/>
                  <a:pt x="7332954" y="781084"/>
                </a:cubicBezTo>
                <a:lnTo>
                  <a:pt x="7348410" y="731293"/>
                </a:lnTo>
                <a:lnTo>
                  <a:pt x="7689244" y="717458"/>
                </a:lnTo>
                <a:cubicBezTo>
                  <a:pt x="9472875" y="620381"/>
                  <a:pt x="11035548" y="361966"/>
                  <a:pt x="12152313" y="2044"/>
                </a:cubicBezTo>
                <a:lnTo>
                  <a:pt x="12158353" y="0"/>
                </a:lnTo>
                <a:lnTo>
                  <a:pt x="12192000" y="0"/>
                </a:lnTo>
                <a:lnTo>
                  <a:pt x="12192000" y="5002306"/>
                </a:lnTo>
                <a:lnTo>
                  <a:pt x="0" y="500230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675" name="椭圆 3"/>
          <p:cNvGrpSpPr/>
          <p:nvPr/>
        </p:nvGrpSpPr>
        <p:grpSpPr bwMode="auto">
          <a:xfrm>
            <a:off x="5194300" y="1152525"/>
            <a:ext cx="2193925" cy="2193925"/>
            <a:chOff x="0" y="0"/>
            <a:chExt cx="1382" cy="1382"/>
          </a:xfrm>
        </p:grpSpPr>
        <p:pic>
          <p:nvPicPr>
            <p:cNvPr id="28683" name="椭圆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82" cy="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4" name="Text Box 5"/>
            <p:cNvSpPr txBox="1">
              <a:spLocks noChangeArrowheads="1"/>
            </p:cNvSpPr>
            <p:nvPr/>
          </p:nvSpPr>
          <p:spPr bwMode="auto">
            <a:xfrm>
              <a:off x="227" y="203"/>
              <a:ext cx="928" cy="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8676" name="文本框 8"/>
          <p:cNvSpPr txBox="1">
            <a:spLocks noChangeArrowheads="1"/>
          </p:cNvSpPr>
          <p:nvPr/>
        </p:nvSpPr>
        <p:spPr bwMode="auto">
          <a:xfrm>
            <a:off x="1559718" y="3539131"/>
            <a:ext cx="94615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dirty="0" err="1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SSD:Single</a:t>
            </a:r>
            <a:r>
              <a:rPr lang="en-US" altLang="zh-CN" sz="4400" dirty="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Shot </a:t>
            </a:r>
            <a:r>
              <a:rPr lang="en-US" altLang="zh-CN" sz="4400" dirty="0" err="1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MultiBox</a:t>
            </a:r>
            <a:r>
              <a:rPr lang="en-US" altLang="zh-CN" sz="4400" dirty="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 smtClean="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Detector</a:t>
            </a:r>
            <a:endParaRPr lang="zh-CN" altLang="en-US" sz="4400" dirty="0">
              <a:solidFill>
                <a:srgbClr val="003F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8" name="文本框 10"/>
          <p:cNvSpPr txBox="1">
            <a:spLocks noChangeArrowheads="1"/>
          </p:cNvSpPr>
          <p:nvPr/>
        </p:nvSpPr>
        <p:spPr bwMode="auto">
          <a:xfrm>
            <a:off x="7027863" y="5233863"/>
            <a:ext cx="2727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</a:t>
            </a:r>
            <a:endParaRPr lang="en-US" altLang="zh-CN" sz="2400" dirty="0" smtClean="0">
              <a:solidFill>
                <a:srgbClr val="003F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9" name="文本框 12"/>
          <p:cNvSpPr txBox="1">
            <a:spLocks noChangeArrowheads="1"/>
          </p:cNvSpPr>
          <p:nvPr/>
        </p:nvSpPr>
        <p:spPr bwMode="auto">
          <a:xfrm>
            <a:off x="7357764" y="5805117"/>
            <a:ext cx="2067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400" dirty="0" smtClean="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  敏</a:t>
            </a:r>
            <a:endParaRPr lang="zh-CN" altLang="en-US" sz="2400" dirty="0">
              <a:solidFill>
                <a:srgbClr val="003F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2" name="文本框 17"/>
          <p:cNvSpPr txBox="1">
            <a:spLocks noChangeArrowheads="1"/>
          </p:cNvSpPr>
          <p:nvPr/>
        </p:nvSpPr>
        <p:spPr bwMode="auto">
          <a:xfrm>
            <a:off x="5434013" y="1855788"/>
            <a:ext cx="17129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>
                <a:solidFill>
                  <a:srgbClr val="003F78"/>
                </a:solidFill>
              </a:rPr>
              <a:t>LOGO</a:t>
            </a:r>
            <a:endParaRPr lang="zh-CN" altLang="en-US" sz="4400">
              <a:solidFill>
                <a:srgbClr val="003F78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0" t="7462" r="8865" b="3166"/>
          <a:stretch/>
        </p:blipFill>
        <p:spPr>
          <a:xfrm>
            <a:off x="5034745" y="801396"/>
            <a:ext cx="2511447" cy="24961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文本框 8"/>
          <p:cNvSpPr txBox="1">
            <a:spLocks noChangeArrowheads="1"/>
          </p:cNvSpPr>
          <p:nvPr/>
        </p:nvSpPr>
        <p:spPr bwMode="auto">
          <a:xfrm>
            <a:off x="4773698" y="4354833"/>
            <a:ext cx="57464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dirty="0" smtClean="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单发多体探测器</a:t>
            </a:r>
            <a:endParaRPr lang="zh-CN" altLang="en-US" sz="4400" dirty="0">
              <a:solidFill>
                <a:srgbClr val="003F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09" y="1202023"/>
            <a:ext cx="10057076" cy="39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3"/>
          <p:cNvSpPr txBox="1">
            <a:spLocks noChangeArrowheads="1"/>
          </p:cNvSpPr>
          <p:nvPr/>
        </p:nvSpPr>
        <p:spPr bwMode="auto">
          <a:xfrm>
            <a:off x="4808538" y="4083050"/>
            <a:ext cx="2860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915" name="椭圆 4"/>
          <p:cNvGrpSpPr/>
          <p:nvPr/>
        </p:nvGrpSpPr>
        <p:grpSpPr bwMode="auto">
          <a:xfrm>
            <a:off x="5505450" y="1809750"/>
            <a:ext cx="1535113" cy="1536700"/>
            <a:chOff x="0" y="0"/>
            <a:chExt cx="967" cy="968"/>
          </a:xfrm>
        </p:grpSpPr>
        <p:pic>
          <p:nvPicPr>
            <p:cNvPr id="38925" name="椭圆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7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6" name="Text Box 5"/>
            <p:cNvSpPr txBox="1">
              <a:spLocks noChangeArrowheads="1"/>
            </p:cNvSpPr>
            <p:nvPr/>
          </p:nvSpPr>
          <p:spPr bwMode="auto">
            <a:xfrm>
              <a:off x="143" y="141"/>
              <a:ext cx="684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8916" name="文本框 2"/>
          <p:cNvSpPr txBox="1">
            <a:spLocks noChangeArrowheads="1"/>
          </p:cNvSpPr>
          <p:nvPr/>
        </p:nvSpPr>
        <p:spPr bwMode="auto">
          <a:xfrm>
            <a:off x="5948363" y="2114550"/>
            <a:ext cx="6540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>
                <a:solidFill>
                  <a:srgbClr val="003F78"/>
                </a:solidFill>
                <a:latin typeface="Impact" panose="020B0806030902050204" pitchFamily="34" charset="0"/>
              </a:rPr>
              <a:t>3</a:t>
            </a:r>
            <a:endParaRPr lang="zh-CN" altLang="en-US" sz="5400">
              <a:solidFill>
                <a:srgbClr val="003F78"/>
              </a:solidFill>
              <a:latin typeface="Impact" panose="020B0806030902050204" pitchFamily="34" charset="0"/>
            </a:endParaRPr>
          </a:p>
        </p:txBody>
      </p:sp>
      <p:sp>
        <p:nvSpPr>
          <p:cNvPr id="38917" name="空心弧 8"/>
          <p:cNvSpPr>
            <a:spLocks noChangeArrowheads="1"/>
          </p:cNvSpPr>
          <p:nvPr/>
        </p:nvSpPr>
        <p:spPr bwMode="auto">
          <a:xfrm rot="4201296">
            <a:off x="5276850" y="1581150"/>
            <a:ext cx="1981200" cy="1981200"/>
          </a:xfrm>
          <a:custGeom>
            <a:avLst/>
            <a:gdLst>
              <a:gd name="T0" fmla="*/ 473322 w 1981200"/>
              <a:gd name="T1" fmla="*/ 145785 h 1981200"/>
              <a:gd name="T2" fmla="*/ 1735324 w 1981200"/>
              <a:gd name="T3" fmla="*/ 337396 h 1981200"/>
              <a:gd name="T4" fmla="*/ 1760762 w 1981200"/>
              <a:gd name="T5" fmla="*/ 1613608 h 1981200"/>
              <a:gd name="T6" fmla="*/ 507398 w 1981200"/>
              <a:gd name="T7" fmla="*/ 1855356 h 1981200"/>
              <a:gd name="T8" fmla="*/ 524165 w 1981200"/>
              <a:gd name="T9" fmla="*/ 1825349 h 1981200"/>
              <a:gd name="T10" fmla="*/ 1734037 w 1981200"/>
              <a:gd name="T11" fmla="*/ 1591990 h 1981200"/>
              <a:gd name="T12" fmla="*/ 1709482 w 1981200"/>
              <a:gd name="T13" fmla="*/ 360063 h 1981200"/>
              <a:gd name="T14" fmla="*/ 491272 w 1981200"/>
              <a:gd name="T15" fmla="*/ 175101 h 1981200"/>
              <a:gd name="T16" fmla="*/ 473322 w 1981200"/>
              <a:gd name="T17" fmla="*/ 145785 h 1981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81200" h="1981200">
                <a:moveTo>
                  <a:pt x="473322" y="145785"/>
                </a:moveTo>
                <a:cubicBezTo>
                  <a:pt x="884557" y="-106013"/>
                  <a:pt x="1417361" y="-25117"/>
                  <a:pt x="1735324" y="337396"/>
                </a:cubicBezTo>
                <a:cubicBezTo>
                  <a:pt x="2053287" y="699909"/>
                  <a:pt x="2064027" y="1238713"/>
                  <a:pt x="1760762" y="1613608"/>
                </a:cubicBezTo>
                <a:cubicBezTo>
                  <a:pt x="1457497" y="1988504"/>
                  <a:pt x="928340" y="2090567"/>
                  <a:pt x="507398" y="1855356"/>
                </a:cubicBezTo>
                <a:lnTo>
                  <a:pt x="524165" y="1825349"/>
                </a:lnTo>
                <a:cubicBezTo>
                  <a:pt x="930500" y="2052398"/>
                  <a:pt x="1441296" y="1953876"/>
                  <a:pt x="1734037" y="1591990"/>
                </a:cubicBezTo>
                <a:cubicBezTo>
                  <a:pt x="2026779" y="1230103"/>
                  <a:pt x="2016412" y="709997"/>
                  <a:pt x="1709482" y="360063"/>
                </a:cubicBezTo>
                <a:cubicBezTo>
                  <a:pt x="1402552" y="10129"/>
                  <a:pt x="888236" y="-67960"/>
                  <a:pt x="491272" y="175101"/>
                </a:cubicBezTo>
                <a:lnTo>
                  <a:pt x="473322" y="14578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8" name="空心弧 9"/>
          <p:cNvSpPr>
            <a:spLocks noChangeArrowheads="1"/>
          </p:cNvSpPr>
          <p:nvPr/>
        </p:nvSpPr>
        <p:spPr bwMode="auto">
          <a:xfrm rot="-6220124">
            <a:off x="5105401" y="1411287"/>
            <a:ext cx="2322512" cy="2322513"/>
          </a:xfrm>
          <a:custGeom>
            <a:avLst/>
            <a:gdLst>
              <a:gd name="T0" fmla="*/ 1503905 w 2322512"/>
              <a:gd name="T1" fmla="*/ 51703 h 2322513"/>
              <a:gd name="T2" fmla="*/ 2309583 w 2322512"/>
              <a:gd name="T3" fmla="*/ 988454 h 2322513"/>
              <a:gd name="T4" fmla="*/ 1815272 w 2322512"/>
              <a:gd name="T5" fmla="*/ 2120830 h 2322513"/>
              <a:gd name="T6" fmla="*/ 1789294 w 2322512"/>
              <a:gd name="T7" fmla="*/ 2082715 h 2322513"/>
              <a:gd name="T8" fmla="*/ 2263971 w 2322512"/>
              <a:gd name="T9" fmla="*/ 995317 h 2322513"/>
              <a:gd name="T10" fmla="*/ 1490294 w 2322512"/>
              <a:gd name="T11" fmla="*/ 95775 h 2322513"/>
              <a:gd name="T12" fmla="*/ 1503905 w 2322512"/>
              <a:gd name="T13" fmla="*/ 51703 h 23225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22512" h="2322513">
                <a:moveTo>
                  <a:pt x="1503905" y="51703"/>
                </a:moveTo>
                <a:cubicBezTo>
                  <a:pt x="1930078" y="183313"/>
                  <a:pt x="2243211" y="547387"/>
                  <a:pt x="2309583" y="988454"/>
                </a:cubicBezTo>
                <a:cubicBezTo>
                  <a:pt x="2375956" y="1429521"/>
                  <a:pt x="2183838" y="1869626"/>
                  <a:pt x="1815272" y="2120830"/>
                </a:cubicBezTo>
                <a:lnTo>
                  <a:pt x="1789294" y="2082715"/>
                </a:lnTo>
                <a:cubicBezTo>
                  <a:pt x="2143221" y="1841489"/>
                  <a:pt x="2327708" y="1418865"/>
                  <a:pt x="2263971" y="995317"/>
                </a:cubicBezTo>
                <a:cubicBezTo>
                  <a:pt x="2200235" y="571770"/>
                  <a:pt x="1899540" y="222157"/>
                  <a:pt x="1490294" y="95775"/>
                </a:cubicBezTo>
                <a:lnTo>
                  <a:pt x="1503905" y="517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9" name="空心弧 10"/>
          <p:cNvSpPr>
            <a:spLocks noChangeArrowheads="1"/>
          </p:cNvSpPr>
          <p:nvPr/>
        </p:nvSpPr>
        <p:spPr bwMode="auto">
          <a:xfrm rot="4201296">
            <a:off x="4932363" y="1189038"/>
            <a:ext cx="2686050" cy="2686050"/>
          </a:xfrm>
          <a:custGeom>
            <a:avLst/>
            <a:gdLst>
              <a:gd name="T0" fmla="*/ 2414346 w 2686050"/>
              <a:gd name="T1" fmla="*/ 533095 h 2686050"/>
              <a:gd name="T2" fmla="*/ 2607237 w 2686050"/>
              <a:gd name="T3" fmla="*/ 1796327 h 2686050"/>
              <a:gd name="T4" fmla="*/ 1655596 w 2686050"/>
              <a:gd name="T5" fmla="*/ 2649170 h 2686050"/>
              <a:gd name="T6" fmla="*/ 1650326 w 2686050"/>
              <a:gd name="T7" fmla="*/ 2627149 h 2686050"/>
              <a:gd name="T8" fmla="*/ 2585923 w 2686050"/>
              <a:gd name="T9" fmla="*/ 1788685 h 2686050"/>
              <a:gd name="T10" fmla="*/ 2396284 w 2686050"/>
              <a:gd name="T11" fmla="*/ 546751 h 2686050"/>
              <a:gd name="T12" fmla="*/ 2414346 w 2686050"/>
              <a:gd name="T13" fmla="*/ 533095 h 26860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86050" h="2686050">
                <a:moveTo>
                  <a:pt x="2414346" y="533095"/>
                </a:moveTo>
                <a:cubicBezTo>
                  <a:pt x="2687683" y="894647"/>
                  <a:pt x="2760219" y="1369678"/>
                  <a:pt x="2607237" y="1796327"/>
                </a:cubicBezTo>
                <a:cubicBezTo>
                  <a:pt x="2454255" y="2222976"/>
                  <a:pt x="2096397" y="2543683"/>
                  <a:pt x="1655596" y="2649170"/>
                </a:cubicBezTo>
                <a:lnTo>
                  <a:pt x="1650326" y="2627149"/>
                </a:lnTo>
                <a:cubicBezTo>
                  <a:pt x="2083695" y="2523440"/>
                  <a:pt x="2435521" y="2208141"/>
                  <a:pt x="2585923" y="1788685"/>
                </a:cubicBezTo>
                <a:cubicBezTo>
                  <a:pt x="2736325" y="1369229"/>
                  <a:pt x="2665013" y="902207"/>
                  <a:pt x="2396284" y="546751"/>
                </a:cubicBezTo>
                <a:lnTo>
                  <a:pt x="2414346" y="53309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0" name="椭圆 11"/>
          <p:cNvSpPr>
            <a:spLocks noChangeArrowheads="1"/>
          </p:cNvSpPr>
          <p:nvPr/>
        </p:nvSpPr>
        <p:spPr bwMode="auto">
          <a:xfrm flipH="1">
            <a:off x="5676900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1" name="椭圆 12"/>
          <p:cNvSpPr>
            <a:spLocks noChangeArrowheads="1"/>
          </p:cNvSpPr>
          <p:nvPr/>
        </p:nvSpPr>
        <p:spPr bwMode="auto">
          <a:xfrm flipH="1">
            <a:off x="5949950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2" name="椭圆 13"/>
          <p:cNvSpPr>
            <a:spLocks noChangeArrowheads="1"/>
          </p:cNvSpPr>
          <p:nvPr/>
        </p:nvSpPr>
        <p:spPr bwMode="auto">
          <a:xfrm flipH="1">
            <a:off x="6224588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3" name="椭圆 14"/>
          <p:cNvSpPr>
            <a:spLocks noChangeArrowheads="1"/>
          </p:cNvSpPr>
          <p:nvPr/>
        </p:nvSpPr>
        <p:spPr bwMode="auto">
          <a:xfrm flipH="1">
            <a:off x="6497638" y="5199063"/>
            <a:ext cx="117475" cy="1174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4" name="椭圆 15"/>
          <p:cNvSpPr>
            <a:spLocks noChangeArrowheads="1"/>
          </p:cNvSpPr>
          <p:nvPr/>
        </p:nvSpPr>
        <p:spPr bwMode="auto">
          <a:xfrm flipH="1">
            <a:off x="6772275" y="5199063"/>
            <a:ext cx="117475" cy="1174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94645" y="561315"/>
            <a:ext cx="93431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+mn-ea"/>
                <a:ea typeface="+mn-ea"/>
              </a:rPr>
              <a:t>3.1 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模型</a:t>
            </a:r>
            <a:endParaRPr lang="en-US" altLang="zh-CN" sz="32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+mn-ea"/>
                <a:ea typeface="+mn-ea"/>
              </a:rPr>
              <a:t>SSD 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模型最开始的部分是基础网络，在这之后</a:t>
            </a:r>
            <a:r>
              <a:rPr lang="zh-CN" altLang="en-US" sz="3200" dirty="0" smtClean="0">
                <a:solidFill>
                  <a:schemeClr val="bg1"/>
                </a:solidFill>
              </a:rPr>
              <a:t>添加</a:t>
            </a:r>
            <a:r>
              <a:rPr lang="zh-CN" altLang="en-US" sz="3200" dirty="0">
                <a:solidFill>
                  <a:schemeClr val="bg1"/>
                </a:solidFill>
              </a:rPr>
              <a:t>了额外的卷积层，这些卷积层的大小是逐层递减的，可以在多尺度下</a:t>
            </a:r>
            <a:r>
              <a:rPr lang="zh-CN" altLang="en-US" sz="3200" dirty="0" smtClean="0">
                <a:solidFill>
                  <a:schemeClr val="bg1"/>
                </a:solidFill>
              </a:rPr>
              <a:t>进行预测。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88"/>
          <a:stretch/>
        </p:blipFill>
        <p:spPr>
          <a:xfrm>
            <a:off x="561315" y="2925986"/>
            <a:ext cx="11255232" cy="33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3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3" y="487439"/>
            <a:ext cx="9727245" cy="3785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68537" y="4454306"/>
            <a:ext cx="94518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feature map cell </a:t>
            </a:r>
            <a:r>
              <a:rPr lang="zh-CN" altLang="en-US" sz="3200" dirty="0">
                <a:solidFill>
                  <a:schemeClr val="bg1"/>
                </a:solidFill>
              </a:rPr>
              <a:t>就是将 </a:t>
            </a:r>
            <a:r>
              <a:rPr lang="en-US" altLang="zh-CN" sz="3200" dirty="0">
                <a:solidFill>
                  <a:schemeClr val="bg1"/>
                </a:solidFill>
              </a:rPr>
              <a:t>feature map </a:t>
            </a:r>
            <a:r>
              <a:rPr lang="zh-CN" altLang="en-US" sz="3200" dirty="0">
                <a:solidFill>
                  <a:schemeClr val="bg1"/>
                </a:solidFill>
              </a:rPr>
              <a:t>切分成 </a:t>
            </a:r>
            <a:r>
              <a:rPr lang="en-US" altLang="zh-CN" sz="3200" dirty="0">
                <a:solidFill>
                  <a:schemeClr val="bg1"/>
                </a:solidFill>
              </a:rPr>
              <a:t>8×8 </a:t>
            </a:r>
            <a:r>
              <a:rPr lang="zh-CN" altLang="en-US" sz="3200" dirty="0">
                <a:solidFill>
                  <a:schemeClr val="bg1"/>
                </a:solidFill>
              </a:rPr>
              <a:t>或者 </a:t>
            </a:r>
            <a:r>
              <a:rPr lang="en-US" altLang="zh-CN" sz="3200" dirty="0">
                <a:solidFill>
                  <a:schemeClr val="bg1"/>
                </a:solidFill>
              </a:rPr>
              <a:t>4×4 </a:t>
            </a:r>
            <a:r>
              <a:rPr lang="zh-CN" altLang="en-US" sz="3200" dirty="0">
                <a:solidFill>
                  <a:schemeClr val="bg1"/>
                </a:solidFill>
              </a:rPr>
              <a:t>之</a:t>
            </a:r>
            <a:r>
              <a:rPr lang="zh-CN" altLang="en-US" sz="3200" dirty="0" smtClean="0">
                <a:solidFill>
                  <a:schemeClr val="bg1"/>
                </a:solidFill>
              </a:rPr>
              <a:t>后</a:t>
            </a:r>
            <a:r>
              <a:rPr lang="zh-CN" altLang="en-US" sz="3200" dirty="0">
                <a:solidFill>
                  <a:schemeClr val="bg1"/>
                </a:solidFill>
              </a:rPr>
              <a:t>的</a:t>
            </a:r>
            <a:r>
              <a:rPr lang="zh-CN" altLang="en-US" sz="3200" dirty="0" smtClean="0">
                <a:solidFill>
                  <a:schemeClr val="bg1"/>
                </a:solidFill>
              </a:rPr>
              <a:t>一个个格子</a:t>
            </a:r>
            <a:r>
              <a:rPr lang="zh-CN" altLang="en-US" sz="3200" dirty="0">
                <a:solidFill>
                  <a:schemeClr val="bg1"/>
                </a:solidFill>
              </a:rPr>
              <a:t>；而 </a:t>
            </a:r>
            <a:r>
              <a:rPr lang="en-US" altLang="zh-CN" sz="3200" dirty="0">
                <a:solidFill>
                  <a:schemeClr val="bg1"/>
                </a:solidFill>
              </a:rPr>
              <a:t>default box </a:t>
            </a:r>
            <a:r>
              <a:rPr lang="zh-CN" altLang="en-US" sz="3200" dirty="0">
                <a:solidFill>
                  <a:schemeClr val="bg1"/>
                </a:solidFill>
              </a:rPr>
              <a:t>就是每一个格子上，一系列固定大小的 </a:t>
            </a:r>
            <a:r>
              <a:rPr lang="en-US" altLang="zh-CN" sz="3200" dirty="0">
                <a:solidFill>
                  <a:schemeClr val="bg1"/>
                </a:solidFill>
              </a:rPr>
              <a:t>box</a:t>
            </a:r>
            <a:r>
              <a:rPr lang="zh-CN" altLang="en-US" sz="3200" dirty="0">
                <a:solidFill>
                  <a:schemeClr val="bg1"/>
                </a:solidFill>
              </a:rPr>
              <a:t>，即图中虚线所形成的一系列 </a:t>
            </a:r>
            <a:r>
              <a:rPr lang="en-US" altLang="zh-CN" sz="3200" dirty="0">
                <a:solidFill>
                  <a:schemeClr val="bg1"/>
                </a:solidFill>
              </a:rPr>
              <a:t>boxes</a:t>
            </a:r>
            <a:r>
              <a:rPr lang="zh-CN" altLang="en-US" sz="3200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346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7118" y="551486"/>
            <a:ext cx="2652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3.2 </a:t>
            </a:r>
            <a:r>
              <a:rPr lang="zh-CN" altLang="en-US" sz="3200" dirty="0" smtClean="0">
                <a:solidFill>
                  <a:schemeClr val="bg1"/>
                </a:solidFill>
              </a:rPr>
              <a:t>训练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7118" y="1176950"/>
            <a:ext cx="104476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zh-CN" altLang="en-US" sz="2800" dirty="0">
                <a:solidFill>
                  <a:schemeClr val="bg1"/>
                </a:solidFill>
              </a:rPr>
              <a:t>本文的 </a:t>
            </a:r>
            <a:r>
              <a:rPr lang="en-US" altLang="zh-CN" sz="2800" dirty="0">
                <a:solidFill>
                  <a:schemeClr val="bg1"/>
                </a:solidFill>
              </a:rPr>
              <a:t>SSD </a:t>
            </a:r>
            <a:r>
              <a:rPr lang="zh-CN" altLang="en-US" sz="2800" dirty="0">
                <a:solidFill>
                  <a:schemeClr val="bg1"/>
                </a:solidFill>
              </a:rPr>
              <a:t>与那些用 </a:t>
            </a:r>
            <a:r>
              <a:rPr lang="en-US" altLang="zh-CN" sz="2800" dirty="0">
                <a:solidFill>
                  <a:schemeClr val="bg1"/>
                </a:solidFill>
              </a:rPr>
              <a:t>region proposals </a:t>
            </a:r>
            <a:r>
              <a:rPr lang="zh-CN" altLang="en-US" sz="2800" dirty="0" smtClean="0">
                <a:solidFill>
                  <a:schemeClr val="bg1"/>
                </a:solidFill>
              </a:rPr>
              <a:t>方法</a:t>
            </a:r>
            <a:r>
              <a:rPr lang="zh-CN" altLang="en-US" sz="2800" dirty="0">
                <a:solidFill>
                  <a:schemeClr val="bg1"/>
                </a:solidFill>
              </a:rPr>
              <a:t>的区别是，</a:t>
            </a:r>
            <a:r>
              <a:rPr lang="en-US" altLang="zh-CN" sz="2800" dirty="0">
                <a:solidFill>
                  <a:schemeClr val="bg1"/>
                </a:solidFill>
              </a:rPr>
              <a:t>SSD </a:t>
            </a:r>
            <a:r>
              <a:rPr lang="zh-CN" altLang="en-US" sz="2800" dirty="0">
                <a:solidFill>
                  <a:schemeClr val="bg1"/>
                </a:solidFill>
              </a:rPr>
              <a:t>训练图像中的 </a:t>
            </a:r>
            <a:r>
              <a:rPr lang="en-US" altLang="zh-CN" sz="2800" dirty="0" err="1">
                <a:solidFill>
                  <a:schemeClr val="bg1"/>
                </a:solidFill>
              </a:rPr>
              <a:t>groundtruth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赋予</a:t>
            </a:r>
            <a:r>
              <a:rPr lang="zh-CN" altLang="en-US" sz="2800" dirty="0">
                <a:solidFill>
                  <a:schemeClr val="bg1"/>
                </a:solidFill>
              </a:rPr>
              <a:t>到那些固定输出的 </a:t>
            </a:r>
            <a:r>
              <a:rPr lang="en-US" altLang="zh-CN" sz="2800" dirty="0">
                <a:solidFill>
                  <a:schemeClr val="bg1"/>
                </a:solidFill>
              </a:rPr>
              <a:t>boxes </a:t>
            </a:r>
            <a:r>
              <a:rPr lang="zh-CN" altLang="en-US" sz="2800" dirty="0">
                <a:solidFill>
                  <a:schemeClr val="bg1"/>
                </a:solidFill>
              </a:rPr>
              <a:t>上</a:t>
            </a:r>
            <a:r>
              <a:rPr lang="zh-CN" altLang="en-US" sz="2800" dirty="0" smtClean="0">
                <a:solidFill>
                  <a:schemeClr val="bg1"/>
                </a:solidFill>
              </a:rPr>
              <a:t>。这些 </a:t>
            </a:r>
            <a:r>
              <a:rPr lang="en-US" altLang="zh-CN" sz="2800" dirty="0">
                <a:solidFill>
                  <a:schemeClr val="bg1"/>
                </a:solidFill>
              </a:rPr>
              <a:t>bounding </a:t>
            </a:r>
            <a:r>
              <a:rPr lang="en-US" altLang="zh-CN" sz="2800" dirty="0" smtClean="0">
                <a:solidFill>
                  <a:schemeClr val="bg1"/>
                </a:solidFill>
              </a:rPr>
              <a:t>boxes</a:t>
            </a:r>
            <a:r>
              <a:rPr lang="zh-CN" altLang="en-US" sz="2800" dirty="0" smtClean="0">
                <a:solidFill>
                  <a:schemeClr val="bg1"/>
                </a:solidFill>
              </a:rPr>
              <a:t>都是事先定义好的。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25" y="2895021"/>
            <a:ext cx="8999444" cy="35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4523" y="624441"/>
            <a:ext cx="535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</a:rPr>
              <a:t>训练目标函数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34" y="1501636"/>
            <a:ext cx="9284649" cy="9971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0737" y="2960483"/>
            <a:ext cx="102485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N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是与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ground truth box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相匹配的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default boxes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个数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localization loss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（</a:t>
            </a:r>
            <a:r>
              <a:rPr lang="en-US" altLang="zh-CN" sz="2800" dirty="0" err="1">
                <a:solidFill>
                  <a:schemeClr val="bg1">
                    <a:lumMod val="95000"/>
                  </a:schemeClr>
                </a:solidFill>
              </a:rPr>
              <a:t>loc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） 是 用在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predict box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与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ground truth box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参数（即中心坐标位置，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width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height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）中，回归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bounding boxes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的中心位置，以及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width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height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；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confidence loss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（</a:t>
            </a:r>
            <a:r>
              <a:rPr lang="en-US" altLang="zh-CN" sz="2800" dirty="0" err="1">
                <a:solidFill>
                  <a:schemeClr val="bg1">
                    <a:lumMod val="95000"/>
                  </a:schemeClr>
                </a:solidFill>
              </a:rPr>
              <a:t>conf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） 是 </a:t>
            </a:r>
            <a:r>
              <a:rPr lang="en-US" altLang="zh-CN" sz="2800" dirty="0" err="1">
                <a:solidFill>
                  <a:schemeClr val="bg1">
                    <a:lumMod val="95000"/>
                  </a:schemeClr>
                </a:solidFill>
              </a:rPr>
              <a:t>Softmax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 Loss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，输入为每一类的置信度 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权重项 </a:t>
            </a:r>
            <a:r>
              <a:rPr lang="el-GR" altLang="zh-CN" sz="2800" dirty="0">
                <a:solidFill>
                  <a:schemeClr val="bg1">
                    <a:lumMod val="95000"/>
                  </a:schemeClr>
                </a:solidFill>
              </a:rPr>
              <a:t>α</a:t>
            </a:r>
            <a:r>
              <a:rPr lang="zh-CN" altLang="el-GR" sz="2800" dirty="0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设置为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8697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0202" y="442645"/>
            <a:ext cx="874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选择不同宽高比的默认框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8720" y="1027420"/>
            <a:ext cx="99316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本文的设计中，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feature map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中特定的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位置负责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图像中特定的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区域。假如我们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用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m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个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feature maps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来做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predictions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，每一个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feature map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中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default box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的尺寸大小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计算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65" y="2743007"/>
            <a:ext cx="9563961" cy="715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65" y="3789014"/>
            <a:ext cx="9580995" cy="834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23" y="5032140"/>
            <a:ext cx="3551277" cy="8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7731" y="751438"/>
            <a:ext cx="91349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由于每个</a:t>
            </a:r>
            <a:r>
              <a:rPr lang="en-US" altLang="zh-CN" sz="2800" dirty="0" err="1" smtClean="0">
                <a:solidFill>
                  <a:schemeClr val="bg1">
                    <a:lumMod val="95000"/>
                  </a:schemeClr>
                </a:solidFill>
              </a:rPr>
              <a:t>groundtruth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 box 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会对应多个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default box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，导致训练比较困难，所以需要一些算法预先去掉一些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default box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，降低训练难度。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66" y="2534450"/>
            <a:ext cx="9585293" cy="37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0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7487" y="1316391"/>
            <a:ext cx="50608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</a:rPr>
              <a:t>Hard negative mining</a:t>
            </a: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85592" y="2281474"/>
            <a:ext cx="10121774" cy="312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在生成一系列的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predictions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之后，会产生很多个符合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ground truth box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的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predictions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boxes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同时不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符合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ground truth boxes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也很多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，这会训练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时难以收敛。</a:t>
            </a: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因此，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本文先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将每一个物体位置上对应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predictions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default boxes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）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是进行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排序，按照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default boxes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的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confidence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的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大小选择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最高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的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一部分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。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通过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实验发现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，通过使用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Hard negative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mining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训练也更稳定。 </a:t>
            </a:r>
          </a:p>
        </p:txBody>
      </p:sp>
    </p:spTree>
    <p:extLst>
      <p:ext uri="{BB962C8B-B14F-4D97-AF65-F5344CB8AC3E}">
        <p14:creationId xmlns:p14="http://schemas.microsoft.com/office/powerpoint/2010/main" val="34554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3"/>
          <p:cNvSpPr txBox="1">
            <a:spLocks noChangeArrowheads="1"/>
          </p:cNvSpPr>
          <p:nvPr/>
        </p:nvSpPr>
        <p:spPr bwMode="auto">
          <a:xfrm>
            <a:off x="4808538" y="4083050"/>
            <a:ext cx="2860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915" name="椭圆 4"/>
          <p:cNvGrpSpPr/>
          <p:nvPr/>
        </p:nvGrpSpPr>
        <p:grpSpPr bwMode="auto">
          <a:xfrm>
            <a:off x="5505450" y="1809750"/>
            <a:ext cx="1535113" cy="1536700"/>
            <a:chOff x="0" y="0"/>
            <a:chExt cx="967" cy="968"/>
          </a:xfrm>
        </p:grpSpPr>
        <p:pic>
          <p:nvPicPr>
            <p:cNvPr id="38925" name="椭圆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7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6" name="Text Box 5"/>
            <p:cNvSpPr txBox="1">
              <a:spLocks noChangeArrowheads="1"/>
            </p:cNvSpPr>
            <p:nvPr/>
          </p:nvSpPr>
          <p:spPr bwMode="auto">
            <a:xfrm>
              <a:off x="143" y="141"/>
              <a:ext cx="684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8916" name="文本框 2"/>
          <p:cNvSpPr txBox="1">
            <a:spLocks noChangeArrowheads="1"/>
          </p:cNvSpPr>
          <p:nvPr/>
        </p:nvSpPr>
        <p:spPr bwMode="auto">
          <a:xfrm>
            <a:off x="5948363" y="2114550"/>
            <a:ext cx="6540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003F78"/>
                </a:solidFill>
                <a:latin typeface="Impact" panose="020B0806030902050204" pitchFamily="34" charset="0"/>
              </a:rPr>
              <a:t>4</a:t>
            </a:r>
            <a:endParaRPr lang="zh-CN" altLang="en-US" sz="5400" dirty="0">
              <a:solidFill>
                <a:srgbClr val="003F78"/>
              </a:solidFill>
              <a:latin typeface="Impact" panose="020B0806030902050204" pitchFamily="34" charset="0"/>
            </a:endParaRPr>
          </a:p>
        </p:txBody>
      </p:sp>
      <p:sp>
        <p:nvSpPr>
          <p:cNvPr id="38917" name="空心弧 8"/>
          <p:cNvSpPr>
            <a:spLocks noChangeArrowheads="1"/>
          </p:cNvSpPr>
          <p:nvPr/>
        </p:nvSpPr>
        <p:spPr bwMode="auto">
          <a:xfrm rot="4201296">
            <a:off x="5276850" y="1581150"/>
            <a:ext cx="1981200" cy="1981200"/>
          </a:xfrm>
          <a:custGeom>
            <a:avLst/>
            <a:gdLst>
              <a:gd name="T0" fmla="*/ 473322 w 1981200"/>
              <a:gd name="T1" fmla="*/ 145785 h 1981200"/>
              <a:gd name="T2" fmla="*/ 1735324 w 1981200"/>
              <a:gd name="T3" fmla="*/ 337396 h 1981200"/>
              <a:gd name="T4" fmla="*/ 1760762 w 1981200"/>
              <a:gd name="T5" fmla="*/ 1613608 h 1981200"/>
              <a:gd name="T6" fmla="*/ 507398 w 1981200"/>
              <a:gd name="T7" fmla="*/ 1855356 h 1981200"/>
              <a:gd name="T8" fmla="*/ 524165 w 1981200"/>
              <a:gd name="T9" fmla="*/ 1825349 h 1981200"/>
              <a:gd name="T10" fmla="*/ 1734037 w 1981200"/>
              <a:gd name="T11" fmla="*/ 1591990 h 1981200"/>
              <a:gd name="T12" fmla="*/ 1709482 w 1981200"/>
              <a:gd name="T13" fmla="*/ 360063 h 1981200"/>
              <a:gd name="T14" fmla="*/ 491272 w 1981200"/>
              <a:gd name="T15" fmla="*/ 175101 h 1981200"/>
              <a:gd name="T16" fmla="*/ 473322 w 1981200"/>
              <a:gd name="T17" fmla="*/ 145785 h 1981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81200" h="1981200">
                <a:moveTo>
                  <a:pt x="473322" y="145785"/>
                </a:moveTo>
                <a:cubicBezTo>
                  <a:pt x="884557" y="-106013"/>
                  <a:pt x="1417361" y="-25117"/>
                  <a:pt x="1735324" y="337396"/>
                </a:cubicBezTo>
                <a:cubicBezTo>
                  <a:pt x="2053287" y="699909"/>
                  <a:pt x="2064027" y="1238713"/>
                  <a:pt x="1760762" y="1613608"/>
                </a:cubicBezTo>
                <a:cubicBezTo>
                  <a:pt x="1457497" y="1988504"/>
                  <a:pt x="928340" y="2090567"/>
                  <a:pt x="507398" y="1855356"/>
                </a:cubicBezTo>
                <a:lnTo>
                  <a:pt x="524165" y="1825349"/>
                </a:lnTo>
                <a:cubicBezTo>
                  <a:pt x="930500" y="2052398"/>
                  <a:pt x="1441296" y="1953876"/>
                  <a:pt x="1734037" y="1591990"/>
                </a:cubicBezTo>
                <a:cubicBezTo>
                  <a:pt x="2026779" y="1230103"/>
                  <a:pt x="2016412" y="709997"/>
                  <a:pt x="1709482" y="360063"/>
                </a:cubicBezTo>
                <a:cubicBezTo>
                  <a:pt x="1402552" y="10129"/>
                  <a:pt x="888236" y="-67960"/>
                  <a:pt x="491272" y="175101"/>
                </a:cubicBezTo>
                <a:lnTo>
                  <a:pt x="473322" y="14578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8" name="空心弧 9"/>
          <p:cNvSpPr>
            <a:spLocks noChangeArrowheads="1"/>
          </p:cNvSpPr>
          <p:nvPr/>
        </p:nvSpPr>
        <p:spPr bwMode="auto">
          <a:xfrm rot="-6220124">
            <a:off x="5105401" y="1411287"/>
            <a:ext cx="2322512" cy="2322513"/>
          </a:xfrm>
          <a:custGeom>
            <a:avLst/>
            <a:gdLst>
              <a:gd name="T0" fmla="*/ 1503905 w 2322512"/>
              <a:gd name="T1" fmla="*/ 51703 h 2322513"/>
              <a:gd name="T2" fmla="*/ 2309583 w 2322512"/>
              <a:gd name="T3" fmla="*/ 988454 h 2322513"/>
              <a:gd name="T4" fmla="*/ 1815272 w 2322512"/>
              <a:gd name="T5" fmla="*/ 2120830 h 2322513"/>
              <a:gd name="T6" fmla="*/ 1789294 w 2322512"/>
              <a:gd name="T7" fmla="*/ 2082715 h 2322513"/>
              <a:gd name="T8" fmla="*/ 2263971 w 2322512"/>
              <a:gd name="T9" fmla="*/ 995317 h 2322513"/>
              <a:gd name="T10" fmla="*/ 1490294 w 2322512"/>
              <a:gd name="T11" fmla="*/ 95775 h 2322513"/>
              <a:gd name="T12" fmla="*/ 1503905 w 2322512"/>
              <a:gd name="T13" fmla="*/ 51703 h 23225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22512" h="2322513">
                <a:moveTo>
                  <a:pt x="1503905" y="51703"/>
                </a:moveTo>
                <a:cubicBezTo>
                  <a:pt x="1930078" y="183313"/>
                  <a:pt x="2243211" y="547387"/>
                  <a:pt x="2309583" y="988454"/>
                </a:cubicBezTo>
                <a:cubicBezTo>
                  <a:pt x="2375956" y="1429521"/>
                  <a:pt x="2183838" y="1869626"/>
                  <a:pt x="1815272" y="2120830"/>
                </a:cubicBezTo>
                <a:lnTo>
                  <a:pt x="1789294" y="2082715"/>
                </a:lnTo>
                <a:cubicBezTo>
                  <a:pt x="2143221" y="1841489"/>
                  <a:pt x="2327708" y="1418865"/>
                  <a:pt x="2263971" y="995317"/>
                </a:cubicBezTo>
                <a:cubicBezTo>
                  <a:pt x="2200235" y="571770"/>
                  <a:pt x="1899540" y="222157"/>
                  <a:pt x="1490294" y="95775"/>
                </a:cubicBezTo>
                <a:lnTo>
                  <a:pt x="1503905" y="517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9" name="空心弧 10"/>
          <p:cNvSpPr>
            <a:spLocks noChangeArrowheads="1"/>
          </p:cNvSpPr>
          <p:nvPr/>
        </p:nvSpPr>
        <p:spPr bwMode="auto">
          <a:xfrm rot="4201296">
            <a:off x="4932363" y="1189038"/>
            <a:ext cx="2686050" cy="2686050"/>
          </a:xfrm>
          <a:custGeom>
            <a:avLst/>
            <a:gdLst>
              <a:gd name="T0" fmla="*/ 2414346 w 2686050"/>
              <a:gd name="T1" fmla="*/ 533095 h 2686050"/>
              <a:gd name="T2" fmla="*/ 2607237 w 2686050"/>
              <a:gd name="T3" fmla="*/ 1796327 h 2686050"/>
              <a:gd name="T4" fmla="*/ 1655596 w 2686050"/>
              <a:gd name="T5" fmla="*/ 2649170 h 2686050"/>
              <a:gd name="T6" fmla="*/ 1650326 w 2686050"/>
              <a:gd name="T7" fmla="*/ 2627149 h 2686050"/>
              <a:gd name="T8" fmla="*/ 2585923 w 2686050"/>
              <a:gd name="T9" fmla="*/ 1788685 h 2686050"/>
              <a:gd name="T10" fmla="*/ 2396284 w 2686050"/>
              <a:gd name="T11" fmla="*/ 546751 h 2686050"/>
              <a:gd name="T12" fmla="*/ 2414346 w 2686050"/>
              <a:gd name="T13" fmla="*/ 533095 h 26860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86050" h="2686050">
                <a:moveTo>
                  <a:pt x="2414346" y="533095"/>
                </a:moveTo>
                <a:cubicBezTo>
                  <a:pt x="2687683" y="894647"/>
                  <a:pt x="2760219" y="1369678"/>
                  <a:pt x="2607237" y="1796327"/>
                </a:cubicBezTo>
                <a:cubicBezTo>
                  <a:pt x="2454255" y="2222976"/>
                  <a:pt x="2096397" y="2543683"/>
                  <a:pt x="1655596" y="2649170"/>
                </a:cubicBezTo>
                <a:lnTo>
                  <a:pt x="1650326" y="2627149"/>
                </a:lnTo>
                <a:cubicBezTo>
                  <a:pt x="2083695" y="2523440"/>
                  <a:pt x="2435521" y="2208141"/>
                  <a:pt x="2585923" y="1788685"/>
                </a:cubicBezTo>
                <a:cubicBezTo>
                  <a:pt x="2736325" y="1369229"/>
                  <a:pt x="2665013" y="902207"/>
                  <a:pt x="2396284" y="546751"/>
                </a:cubicBezTo>
                <a:lnTo>
                  <a:pt x="2414346" y="53309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0" name="椭圆 11"/>
          <p:cNvSpPr>
            <a:spLocks noChangeArrowheads="1"/>
          </p:cNvSpPr>
          <p:nvPr/>
        </p:nvSpPr>
        <p:spPr bwMode="auto">
          <a:xfrm flipH="1">
            <a:off x="5676900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1" name="椭圆 12"/>
          <p:cNvSpPr>
            <a:spLocks noChangeArrowheads="1"/>
          </p:cNvSpPr>
          <p:nvPr/>
        </p:nvSpPr>
        <p:spPr bwMode="auto">
          <a:xfrm flipH="1">
            <a:off x="5949950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2" name="椭圆 13"/>
          <p:cNvSpPr>
            <a:spLocks noChangeArrowheads="1"/>
          </p:cNvSpPr>
          <p:nvPr/>
        </p:nvSpPr>
        <p:spPr bwMode="auto">
          <a:xfrm flipH="1">
            <a:off x="6224588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4" name="椭圆 15"/>
          <p:cNvSpPr>
            <a:spLocks noChangeArrowheads="1"/>
          </p:cNvSpPr>
          <p:nvPr/>
        </p:nvSpPr>
        <p:spPr bwMode="auto">
          <a:xfrm flipH="1">
            <a:off x="6772275" y="5199063"/>
            <a:ext cx="117475" cy="1174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椭圆 13"/>
          <p:cNvSpPr>
            <a:spLocks noChangeArrowheads="1"/>
          </p:cNvSpPr>
          <p:nvPr/>
        </p:nvSpPr>
        <p:spPr bwMode="auto">
          <a:xfrm flipH="1">
            <a:off x="6497637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49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1575303" y="1819746"/>
            <a:ext cx="8609846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这是 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ECCV 2016 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的一篇文章，作者是北卡罗来纳大学教堂山分校的 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Wei Liu 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。论文代码：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https://github.com/weiliu89/caffe/tree/ssd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37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9676" y="600237"/>
            <a:ext cx="107736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下面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Table 1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显示了，我们的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SSD300 model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的精度已经超过了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Fast R-CNN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，当我们用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SSD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在更大的图像尺寸上，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500×500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训练得到的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，甚至要比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Faster R-CNN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还要高出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1.9%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的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</a:rPr>
              <a:t>mAP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04" y="2997318"/>
            <a:ext cx="10659567" cy="298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981044"/>
              </p:ext>
            </p:extLst>
          </p:nvPr>
        </p:nvGraphicFramePr>
        <p:xfrm>
          <a:off x="1778503" y="3010192"/>
          <a:ext cx="8640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/>
                <a:gridCol w="2160000"/>
                <a:gridCol w="2160000"/>
                <a:gridCol w="2160000"/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模型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 R-CNN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SSD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精度</a:t>
                      </a:r>
                      <a:r>
                        <a:rPr lang="en-US" altLang="zh-CN" dirty="0" err="1" smtClean="0"/>
                        <a:t>mAP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73.2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63.4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72.1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％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速度</a:t>
                      </a:r>
                      <a:r>
                        <a:rPr lang="en-US" altLang="zh-CN" dirty="0" smtClean="0"/>
                        <a:t>FPS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58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620570" y="1339912"/>
            <a:ext cx="8238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VOC2007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测试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中，分别测试了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SSD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与当前主流检测器在速度和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精度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两方面的差别，得到下表的结果：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3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1685" y="1430447"/>
            <a:ext cx="104929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、使用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更多的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feature maps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对结果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提升很大 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使用更多的特征图可以提升图像的分割效果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。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实验表明，当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不使用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conv4_3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时，</a:t>
            </a:r>
            <a:r>
              <a:rPr lang="en-US" altLang="zh-CN" sz="2800" dirty="0" err="1" smtClean="0">
                <a:solidFill>
                  <a:schemeClr val="bg1">
                    <a:lumMod val="95000"/>
                  </a:schemeClr>
                </a:solidFill>
              </a:rPr>
              <a:t>mAP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从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72.1 %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下降到了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68.1%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。 </a:t>
            </a:r>
          </a:p>
          <a:p>
            <a:endParaRPr lang="en-US" altLang="zh-CN" sz="28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、使用更多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不同宽高比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的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default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boxes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时精度会提高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文中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SSD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使用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个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default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</a:rPr>
              <a:t>boxes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如果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将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aspect ratios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为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13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3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的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boxes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移除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精度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下降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了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0.9%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。如果再进一步的，将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12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2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的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default boxes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移除，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那么精度下降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了近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2%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。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1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95469" y="1647730"/>
            <a:ext cx="95332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SSD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模型对 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边界框的尺寸非常敏感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也就是说，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SSD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对小物体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目标检测效果较差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。虽然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提高输入图像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的尺寸可以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提高对小目标的检测效果，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但是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总体上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还是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有很多提升空间的。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735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文本框 3"/>
          <p:cNvSpPr txBox="1">
            <a:spLocks noChangeArrowheads="1"/>
          </p:cNvSpPr>
          <p:nvPr/>
        </p:nvSpPr>
        <p:spPr bwMode="auto">
          <a:xfrm>
            <a:off x="4808538" y="4083050"/>
            <a:ext cx="2860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131" name="椭圆 4"/>
          <p:cNvGrpSpPr/>
          <p:nvPr/>
        </p:nvGrpSpPr>
        <p:grpSpPr bwMode="auto">
          <a:xfrm>
            <a:off x="5505450" y="1809750"/>
            <a:ext cx="1535113" cy="1536700"/>
            <a:chOff x="0" y="0"/>
            <a:chExt cx="967" cy="968"/>
          </a:xfrm>
        </p:grpSpPr>
        <p:pic>
          <p:nvPicPr>
            <p:cNvPr id="48141" name="椭圆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7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42" name="Text Box 5"/>
            <p:cNvSpPr txBox="1">
              <a:spLocks noChangeArrowheads="1"/>
            </p:cNvSpPr>
            <p:nvPr/>
          </p:nvSpPr>
          <p:spPr bwMode="auto">
            <a:xfrm>
              <a:off x="143" y="141"/>
              <a:ext cx="684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8132" name="文本框 2"/>
          <p:cNvSpPr txBox="1">
            <a:spLocks noChangeArrowheads="1"/>
          </p:cNvSpPr>
          <p:nvPr/>
        </p:nvSpPr>
        <p:spPr bwMode="auto">
          <a:xfrm>
            <a:off x="5948363" y="2114550"/>
            <a:ext cx="6540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>
                <a:solidFill>
                  <a:srgbClr val="003F78"/>
                </a:solidFill>
                <a:latin typeface="Impact" panose="020B0806030902050204" pitchFamily="34" charset="0"/>
              </a:rPr>
              <a:t>5</a:t>
            </a:r>
            <a:endParaRPr lang="zh-CN" altLang="en-US" sz="5400">
              <a:solidFill>
                <a:srgbClr val="003F78"/>
              </a:solidFill>
              <a:latin typeface="Impact" panose="020B0806030902050204" pitchFamily="34" charset="0"/>
            </a:endParaRPr>
          </a:p>
        </p:txBody>
      </p:sp>
      <p:sp>
        <p:nvSpPr>
          <p:cNvPr id="48133" name="空心弧 8"/>
          <p:cNvSpPr>
            <a:spLocks noChangeArrowheads="1"/>
          </p:cNvSpPr>
          <p:nvPr/>
        </p:nvSpPr>
        <p:spPr bwMode="auto">
          <a:xfrm rot="4201296">
            <a:off x="5276850" y="1581150"/>
            <a:ext cx="1981200" cy="1981200"/>
          </a:xfrm>
          <a:custGeom>
            <a:avLst/>
            <a:gdLst>
              <a:gd name="T0" fmla="*/ 473322 w 1981200"/>
              <a:gd name="T1" fmla="*/ 145785 h 1981200"/>
              <a:gd name="T2" fmla="*/ 1735324 w 1981200"/>
              <a:gd name="T3" fmla="*/ 337396 h 1981200"/>
              <a:gd name="T4" fmla="*/ 1760762 w 1981200"/>
              <a:gd name="T5" fmla="*/ 1613608 h 1981200"/>
              <a:gd name="T6" fmla="*/ 507398 w 1981200"/>
              <a:gd name="T7" fmla="*/ 1855356 h 1981200"/>
              <a:gd name="T8" fmla="*/ 524165 w 1981200"/>
              <a:gd name="T9" fmla="*/ 1825349 h 1981200"/>
              <a:gd name="T10" fmla="*/ 1734037 w 1981200"/>
              <a:gd name="T11" fmla="*/ 1591990 h 1981200"/>
              <a:gd name="T12" fmla="*/ 1709482 w 1981200"/>
              <a:gd name="T13" fmla="*/ 360063 h 1981200"/>
              <a:gd name="T14" fmla="*/ 491272 w 1981200"/>
              <a:gd name="T15" fmla="*/ 175101 h 1981200"/>
              <a:gd name="T16" fmla="*/ 473322 w 1981200"/>
              <a:gd name="T17" fmla="*/ 145785 h 1981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81200" h="1981200">
                <a:moveTo>
                  <a:pt x="473322" y="145785"/>
                </a:moveTo>
                <a:cubicBezTo>
                  <a:pt x="884557" y="-106013"/>
                  <a:pt x="1417361" y="-25117"/>
                  <a:pt x="1735324" y="337396"/>
                </a:cubicBezTo>
                <a:cubicBezTo>
                  <a:pt x="2053287" y="699909"/>
                  <a:pt x="2064027" y="1238713"/>
                  <a:pt x="1760762" y="1613608"/>
                </a:cubicBezTo>
                <a:cubicBezTo>
                  <a:pt x="1457497" y="1988504"/>
                  <a:pt x="928340" y="2090567"/>
                  <a:pt x="507398" y="1855356"/>
                </a:cubicBezTo>
                <a:lnTo>
                  <a:pt x="524165" y="1825349"/>
                </a:lnTo>
                <a:cubicBezTo>
                  <a:pt x="930500" y="2052398"/>
                  <a:pt x="1441296" y="1953876"/>
                  <a:pt x="1734037" y="1591990"/>
                </a:cubicBezTo>
                <a:cubicBezTo>
                  <a:pt x="2026779" y="1230103"/>
                  <a:pt x="2016412" y="709997"/>
                  <a:pt x="1709482" y="360063"/>
                </a:cubicBezTo>
                <a:cubicBezTo>
                  <a:pt x="1402552" y="10129"/>
                  <a:pt x="888236" y="-67960"/>
                  <a:pt x="491272" y="175101"/>
                </a:cubicBezTo>
                <a:lnTo>
                  <a:pt x="473322" y="14578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4" name="空心弧 9"/>
          <p:cNvSpPr>
            <a:spLocks noChangeArrowheads="1"/>
          </p:cNvSpPr>
          <p:nvPr/>
        </p:nvSpPr>
        <p:spPr bwMode="auto">
          <a:xfrm rot="-6220124">
            <a:off x="5105401" y="1411287"/>
            <a:ext cx="2322512" cy="2322513"/>
          </a:xfrm>
          <a:custGeom>
            <a:avLst/>
            <a:gdLst>
              <a:gd name="T0" fmla="*/ 1503905 w 2322512"/>
              <a:gd name="T1" fmla="*/ 51703 h 2322513"/>
              <a:gd name="T2" fmla="*/ 2309583 w 2322512"/>
              <a:gd name="T3" fmla="*/ 988454 h 2322513"/>
              <a:gd name="T4" fmla="*/ 1815272 w 2322512"/>
              <a:gd name="T5" fmla="*/ 2120830 h 2322513"/>
              <a:gd name="T6" fmla="*/ 1789294 w 2322512"/>
              <a:gd name="T7" fmla="*/ 2082715 h 2322513"/>
              <a:gd name="T8" fmla="*/ 2263971 w 2322512"/>
              <a:gd name="T9" fmla="*/ 995317 h 2322513"/>
              <a:gd name="T10" fmla="*/ 1490294 w 2322512"/>
              <a:gd name="T11" fmla="*/ 95775 h 2322513"/>
              <a:gd name="T12" fmla="*/ 1503905 w 2322512"/>
              <a:gd name="T13" fmla="*/ 51703 h 23225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22512" h="2322513">
                <a:moveTo>
                  <a:pt x="1503905" y="51703"/>
                </a:moveTo>
                <a:cubicBezTo>
                  <a:pt x="1930078" y="183313"/>
                  <a:pt x="2243211" y="547387"/>
                  <a:pt x="2309583" y="988454"/>
                </a:cubicBezTo>
                <a:cubicBezTo>
                  <a:pt x="2375956" y="1429521"/>
                  <a:pt x="2183838" y="1869626"/>
                  <a:pt x="1815272" y="2120830"/>
                </a:cubicBezTo>
                <a:lnTo>
                  <a:pt x="1789294" y="2082715"/>
                </a:lnTo>
                <a:cubicBezTo>
                  <a:pt x="2143221" y="1841489"/>
                  <a:pt x="2327708" y="1418865"/>
                  <a:pt x="2263971" y="995317"/>
                </a:cubicBezTo>
                <a:cubicBezTo>
                  <a:pt x="2200235" y="571770"/>
                  <a:pt x="1899540" y="222157"/>
                  <a:pt x="1490294" y="95775"/>
                </a:cubicBezTo>
                <a:lnTo>
                  <a:pt x="1503905" y="517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5" name="空心弧 10"/>
          <p:cNvSpPr>
            <a:spLocks noChangeArrowheads="1"/>
          </p:cNvSpPr>
          <p:nvPr/>
        </p:nvSpPr>
        <p:spPr bwMode="auto">
          <a:xfrm rot="4201296">
            <a:off x="4932363" y="1189038"/>
            <a:ext cx="2686050" cy="2686050"/>
          </a:xfrm>
          <a:custGeom>
            <a:avLst/>
            <a:gdLst>
              <a:gd name="T0" fmla="*/ 2414346 w 2686050"/>
              <a:gd name="T1" fmla="*/ 533095 h 2686050"/>
              <a:gd name="T2" fmla="*/ 2607237 w 2686050"/>
              <a:gd name="T3" fmla="*/ 1796327 h 2686050"/>
              <a:gd name="T4" fmla="*/ 1655596 w 2686050"/>
              <a:gd name="T5" fmla="*/ 2649170 h 2686050"/>
              <a:gd name="T6" fmla="*/ 1650326 w 2686050"/>
              <a:gd name="T7" fmla="*/ 2627149 h 2686050"/>
              <a:gd name="T8" fmla="*/ 2585923 w 2686050"/>
              <a:gd name="T9" fmla="*/ 1788685 h 2686050"/>
              <a:gd name="T10" fmla="*/ 2396284 w 2686050"/>
              <a:gd name="T11" fmla="*/ 546751 h 2686050"/>
              <a:gd name="T12" fmla="*/ 2414346 w 2686050"/>
              <a:gd name="T13" fmla="*/ 533095 h 26860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86050" h="2686050">
                <a:moveTo>
                  <a:pt x="2414346" y="533095"/>
                </a:moveTo>
                <a:cubicBezTo>
                  <a:pt x="2687683" y="894647"/>
                  <a:pt x="2760219" y="1369678"/>
                  <a:pt x="2607237" y="1796327"/>
                </a:cubicBezTo>
                <a:cubicBezTo>
                  <a:pt x="2454255" y="2222976"/>
                  <a:pt x="2096397" y="2543683"/>
                  <a:pt x="1655596" y="2649170"/>
                </a:cubicBezTo>
                <a:lnTo>
                  <a:pt x="1650326" y="2627149"/>
                </a:lnTo>
                <a:cubicBezTo>
                  <a:pt x="2083695" y="2523440"/>
                  <a:pt x="2435521" y="2208141"/>
                  <a:pt x="2585923" y="1788685"/>
                </a:cubicBezTo>
                <a:cubicBezTo>
                  <a:pt x="2736325" y="1369229"/>
                  <a:pt x="2665013" y="902207"/>
                  <a:pt x="2396284" y="546751"/>
                </a:cubicBezTo>
                <a:lnTo>
                  <a:pt x="2414346" y="53309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6" name="椭圆 11"/>
          <p:cNvSpPr>
            <a:spLocks noChangeArrowheads="1"/>
          </p:cNvSpPr>
          <p:nvPr/>
        </p:nvSpPr>
        <p:spPr bwMode="auto">
          <a:xfrm flipH="1">
            <a:off x="5676900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37" name="椭圆 12"/>
          <p:cNvSpPr>
            <a:spLocks noChangeArrowheads="1"/>
          </p:cNvSpPr>
          <p:nvPr/>
        </p:nvSpPr>
        <p:spPr bwMode="auto">
          <a:xfrm flipH="1">
            <a:off x="5949950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38" name="椭圆 13"/>
          <p:cNvSpPr>
            <a:spLocks noChangeArrowheads="1"/>
          </p:cNvSpPr>
          <p:nvPr/>
        </p:nvSpPr>
        <p:spPr bwMode="auto">
          <a:xfrm flipH="1">
            <a:off x="6224588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39" name="椭圆 14"/>
          <p:cNvSpPr>
            <a:spLocks noChangeArrowheads="1"/>
          </p:cNvSpPr>
          <p:nvPr/>
        </p:nvSpPr>
        <p:spPr bwMode="auto">
          <a:xfrm flipH="1">
            <a:off x="6497638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40" name="椭圆 15"/>
          <p:cNvSpPr>
            <a:spLocks noChangeArrowheads="1"/>
          </p:cNvSpPr>
          <p:nvPr/>
        </p:nvSpPr>
        <p:spPr bwMode="auto">
          <a:xfrm flipH="1">
            <a:off x="6772275" y="5199063"/>
            <a:ext cx="117475" cy="117475"/>
          </a:xfrm>
          <a:prstGeom prst="ellipse">
            <a:avLst/>
          </a:prstGeom>
          <a:solidFill>
            <a:srgbClr val="003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58432" y="1629623"/>
            <a:ext cx="95785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本文</a:t>
            </a: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</a:rPr>
              <a:t>介绍的</a:t>
            </a: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</a:rPr>
              <a:t>SSD</a:t>
            </a: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</a:rPr>
              <a:t>是一种快速检测器。检测器模型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的一个关键特点是使用多</a:t>
            </a: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</a:rPr>
              <a:t>尺度过滤器输出多个特征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图</a:t>
            </a: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</a:rPr>
              <a:t>。实验表明，在给定适当训练策略的情况下，使用更多的默认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边界</a:t>
            </a: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</a:rPr>
              <a:t>框将会获得更高的检测精度。同时，检测速度相对于主流检测器也提高了许多。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3" y="808743"/>
            <a:ext cx="11024528" cy="53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7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31" y="1593411"/>
            <a:ext cx="10100271" cy="346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553" y="516048"/>
            <a:ext cx="5369991" cy="594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任意多边形 11"/>
          <p:cNvSpPr>
            <a:spLocks noChangeArrowheads="1"/>
          </p:cNvSpPr>
          <p:nvPr/>
        </p:nvSpPr>
        <p:spPr bwMode="auto">
          <a:xfrm rot="-5400000">
            <a:off x="5237162" y="-88900"/>
            <a:ext cx="1687513" cy="12222163"/>
          </a:xfrm>
          <a:custGeom>
            <a:avLst/>
            <a:gdLst>
              <a:gd name="T0" fmla="*/ 0 w 1221161"/>
              <a:gd name="T1" fmla="*/ 0 h 6849948"/>
              <a:gd name="T2" fmla="*/ 157029 w 1221161"/>
              <a:gd name="T3" fmla="*/ 221134 h 6849948"/>
              <a:gd name="T4" fmla="*/ 2331961 w 1221161"/>
              <a:gd name="T5" fmla="*/ 10903826 h 6849948"/>
              <a:gd name="T6" fmla="*/ 157029 w 1221161"/>
              <a:gd name="T7" fmla="*/ 21586516 h 6849948"/>
              <a:gd name="T8" fmla="*/ 0 w 1221161"/>
              <a:gd name="T9" fmla="*/ 21807650 h 6849948"/>
              <a:gd name="T10" fmla="*/ 0 w 1221161"/>
              <a:gd name="T11" fmla="*/ 0 h 68499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21161" h="6849948">
                <a:moveTo>
                  <a:pt x="0" y="0"/>
                </a:moveTo>
                <a:lnTo>
                  <a:pt x="82230" y="69460"/>
                </a:lnTo>
                <a:cubicBezTo>
                  <a:pt x="760629" y="715675"/>
                  <a:pt x="1221161" y="1976019"/>
                  <a:pt x="1221161" y="3424974"/>
                </a:cubicBezTo>
                <a:cubicBezTo>
                  <a:pt x="1221161" y="4873930"/>
                  <a:pt x="760629" y="6134273"/>
                  <a:pt x="82230" y="6780488"/>
                </a:cubicBezTo>
                <a:lnTo>
                  <a:pt x="0" y="684994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2F2F2"/>
              </a:gs>
              <a:gs pos="100000">
                <a:srgbClr val="D9D9D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3" name="文本框 1"/>
          <p:cNvSpPr txBox="1">
            <a:spLocks noChangeArrowheads="1"/>
          </p:cNvSpPr>
          <p:nvPr/>
        </p:nvSpPr>
        <p:spPr bwMode="auto">
          <a:xfrm>
            <a:off x="4730750" y="2566988"/>
            <a:ext cx="3705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sp>
        <p:nvSpPr>
          <p:cNvPr id="5" name="矩形 4"/>
          <p:cNvSpPr/>
          <p:nvPr/>
        </p:nvSpPr>
        <p:spPr>
          <a:xfrm>
            <a:off x="-30163" y="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2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31"/>
          <p:cNvSpPr>
            <a:spLocks noChangeArrowheads="1"/>
          </p:cNvSpPr>
          <p:nvPr/>
        </p:nvSpPr>
        <p:spPr bwMode="auto">
          <a:xfrm>
            <a:off x="0" y="0"/>
            <a:ext cx="12192000" cy="254476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2F2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699" name="文本框 4"/>
          <p:cNvSpPr txBox="1">
            <a:spLocks noChangeArrowheads="1"/>
          </p:cNvSpPr>
          <p:nvPr/>
        </p:nvSpPr>
        <p:spPr bwMode="auto">
          <a:xfrm>
            <a:off x="5180013" y="1071563"/>
            <a:ext cx="18621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29700" name="直接连接符 5"/>
          <p:cNvCxnSpPr>
            <a:cxnSpLocks noChangeShapeType="1"/>
          </p:cNvCxnSpPr>
          <p:nvPr/>
        </p:nvCxnSpPr>
        <p:spPr bwMode="auto">
          <a:xfrm>
            <a:off x="6916738" y="1527175"/>
            <a:ext cx="815975" cy="0"/>
          </a:xfrm>
          <a:prstGeom prst="line">
            <a:avLst/>
          </a:prstGeom>
          <a:noFill/>
          <a:ln w="38100">
            <a:solidFill>
              <a:srgbClr val="01366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1" name="直接连接符 6"/>
          <p:cNvCxnSpPr>
            <a:cxnSpLocks noChangeShapeType="1"/>
          </p:cNvCxnSpPr>
          <p:nvPr/>
        </p:nvCxnSpPr>
        <p:spPr bwMode="auto">
          <a:xfrm>
            <a:off x="4532313" y="1527175"/>
            <a:ext cx="815975" cy="0"/>
          </a:xfrm>
          <a:prstGeom prst="line">
            <a:avLst/>
          </a:prstGeom>
          <a:noFill/>
          <a:ln w="38100">
            <a:solidFill>
              <a:srgbClr val="01366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2" name="直接连接符 7"/>
          <p:cNvCxnSpPr>
            <a:cxnSpLocks noChangeShapeType="1"/>
          </p:cNvCxnSpPr>
          <p:nvPr/>
        </p:nvCxnSpPr>
        <p:spPr bwMode="auto">
          <a:xfrm>
            <a:off x="4532313" y="2276475"/>
            <a:ext cx="3200400" cy="0"/>
          </a:xfrm>
          <a:prstGeom prst="line">
            <a:avLst/>
          </a:prstGeom>
          <a:noFill/>
          <a:ln w="38100">
            <a:solidFill>
              <a:srgbClr val="01366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3" name="直接连接符 8"/>
          <p:cNvCxnSpPr>
            <a:cxnSpLocks noChangeShapeType="1"/>
          </p:cNvCxnSpPr>
          <p:nvPr/>
        </p:nvCxnSpPr>
        <p:spPr bwMode="auto">
          <a:xfrm>
            <a:off x="4543425" y="1527175"/>
            <a:ext cx="0" cy="749300"/>
          </a:xfrm>
          <a:prstGeom prst="line">
            <a:avLst/>
          </a:prstGeom>
          <a:noFill/>
          <a:ln w="38100">
            <a:solidFill>
              <a:srgbClr val="01366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4" name="直接连接符 9"/>
          <p:cNvCxnSpPr>
            <a:cxnSpLocks noChangeShapeType="1"/>
          </p:cNvCxnSpPr>
          <p:nvPr/>
        </p:nvCxnSpPr>
        <p:spPr bwMode="auto">
          <a:xfrm>
            <a:off x="7721600" y="1527175"/>
            <a:ext cx="0" cy="749300"/>
          </a:xfrm>
          <a:prstGeom prst="line">
            <a:avLst/>
          </a:prstGeom>
          <a:noFill/>
          <a:ln w="38100">
            <a:solidFill>
              <a:srgbClr val="01366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5" name="文本框 10"/>
          <p:cNvSpPr txBox="1">
            <a:spLocks noChangeArrowheads="1"/>
          </p:cNvSpPr>
          <p:nvPr/>
        </p:nvSpPr>
        <p:spPr bwMode="auto">
          <a:xfrm>
            <a:off x="4543425" y="1800225"/>
            <a:ext cx="3155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03F78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Here is your Content</a:t>
            </a:r>
            <a:endParaRPr lang="zh-CN" altLang="en-US" sz="2000">
              <a:solidFill>
                <a:srgbClr val="003F7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29706" name="直接连接符 11"/>
          <p:cNvCxnSpPr>
            <a:cxnSpLocks noChangeShapeType="1"/>
          </p:cNvCxnSpPr>
          <p:nvPr/>
        </p:nvCxnSpPr>
        <p:spPr bwMode="auto">
          <a:xfrm>
            <a:off x="2006600" y="2416175"/>
            <a:ext cx="8272463" cy="0"/>
          </a:xfrm>
          <a:prstGeom prst="line">
            <a:avLst/>
          </a:prstGeom>
          <a:noFill/>
          <a:ln w="6350">
            <a:solidFill>
              <a:srgbClr val="013668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7" name="任意多边形 12"/>
          <p:cNvSpPr>
            <a:spLocks noChangeArrowheads="1"/>
          </p:cNvSpPr>
          <p:nvPr/>
        </p:nvSpPr>
        <p:spPr bwMode="auto">
          <a:xfrm>
            <a:off x="2112963" y="3155950"/>
            <a:ext cx="2003425" cy="754063"/>
          </a:xfrm>
          <a:custGeom>
            <a:avLst/>
            <a:gdLst>
              <a:gd name="T0" fmla="*/ 973227 w 1284514"/>
              <a:gd name="T1" fmla="*/ 0 h 772886"/>
              <a:gd name="T2" fmla="*/ 0 w 1284514"/>
              <a:gd name="T3" fmla="*/ 0 h 772886"/>
              <a:gd name="T4" fmla="*/ 0 w 1284514"/>
              <a:gd name="T5" fmla="*/ 735698 h 772886"/>
              <a:gd name="T6" fmla="*/ 3124693 w 1284514"/>
              <a:gd name="T7" fmla="*/ 735698 h 772886"/>
              <a:gd name="T8" fmla="*/ 3124693 w 1284514"/>
              <a:gd name="T9" fmla="*/ 3466 h 772886"/>
              <a:gd name="T10" fmla="*/ 2308037 w 1284514"/>
              <a:gd name="T11" fmla="*/ 301 h 7728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4514" h="772886">
                <a:moveTo>
                  <a:pt x="400079" y="0"/>
                </a:moveTo>
                <a:lnTo>
                  <a:pt x="0" y="0"/>
                </a:lnTo>
                <a:lnTo>
                  <a:pt x="0" y="772886"/>
                </a:lnTo>
                <a:lnTo>
                  <a:pt x="1284514" y="772886"/>
                </a:lnTo>
                <a:lnTo>
                  <a:pt x="1284514" y="3642"/>
                </a:lnTo>
                <a:lnTo>
                  <a:pt x="948799" y="317"/>
                </a:lnTo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8" name="文本框 13"/>
          <p:cNvSpPr txBox="1">
            <a:spLocks noChangeArrowheads="1"/>
          </p:cNvSpPr>
          <p:nvPr/>
        </p:nvSpPr>
        <p:spPr bwMode="auto">
          <a:xfrm>
            <a:off x="2787650" y="2913063"/>
            <a:ext cx="654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4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709" name="文本框 14"/>
          <p:cNvSpPr txBox="1">
            <a:spLocks noChangeArrowheads="1"/>
          </p:cNvSpPr>
          <p:nvPr/>
        </p:nvSpPr>
        <p:spPr bwMode="auto">
          <a:xfrm>
            <a:off x="2181225" y="3343275"/>
            <a:ext cx="1866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10" name="任意多边形 15"/>
          <p:cNvSpPr>
            <a:spLocks noChangeArrowheads="1"/>
          </p:cNvSpPr>
          <p:nvPr/>
        </p:nvSpPr>
        <p:spPr bwMode="auto">
          <a:xfrm>
            <a:off x="5170488" y="3155950"/>
            <a:ext cx="2003425" cy="754063"/>
          </a:xfrm>
          <a:custGeom>
            <a:avLst/>
            <a:gdLst>
              <a:gd name="T0" fmla="*/ 973227 w 1284514"/>
              <a:gd name="T1" fmla="*/ 0 h 772886"/>
              <a:gd name="T2" fmla="*/ 0 w 1284514"/>
              <a:gd name="T3" fmla="*/ 0 h 772886"/>
              <a:gd name="T4" fmla="*/ 0 w 1284514"/>
              <a:gd name="T5" fmla="*/ 735698 h 772886"/>
              <a:gd name="T6" fmla="*/ 3124693 w 1284514"/>
              <a:gd name="T7" fmla="*/ 735698 h 772886"/>
              <a:gd name="T8" fmla="*/ 3124693 w 1284514"/>
              <a:gd name="T9" fmla="*/ 3466 h 772886"/>
              <a:gd name="T10" fmla="*/ 2308037 w 1284514"/>
              <a:gd name="T11" fmla="*/ 301 h 7728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4514" h="772886">
                <a:moveTo>
                  <a:pt x="400079" y="0"/>
                </a:moveTo>
                <a:lnTo>
                  <a:pt x="0" y="0"/>
                </a:lnTo>
                <a:lnTo>
                  <a:pt x="0" y="772886"/>
                </a:lnTo>
                <a:lnTo>
                  <a:pt x="1284514" y="772886"/>
                </a:lnTo>
                <a:lnTo>
                  <a:pt x="1284514" y="3642"/>
                </a:lnTo>
                <a:lnTo>
                  <a:pt x="948799" y="317"/>
                </a:lnTo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1" name="文本框 16"/>
          <p:cNvSpPr txBox="1">
            <a:spLocks noChangeArrowheads="1"/>
          </p:cNvSpPr>
          <p:nvPr/>
        </p:nvSpPr>
        <p:spPr bwMode="auto">
          <a:xfrm>
            <a:off x="5845175" y="2913063"/>
            <a:ext cx="654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4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712" name="文本框 17"/>
          <p:cNvSpPr txBox="1">
            <a:spLocks noChangeArrowheads="1"/>
          </p:cNvSpPr>
          <p:nvPr/>
        </p:nvSpPr>
        <p:spPr bwMode="auto">
          <a:xfrm>
            <a:off x="5238750" y="3386138"/>
            <a:ext cx="186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相关内容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13" name="任意多边形 18"/>
          <p:cNvSpPr>
            <a:spLocks noChangeArrowheads="1"/>
          </p:cNvSpPr>
          <p:nvPr/>
        </p:nvSpPr>
        <p:spPr bwMode="auto">
          <a:xfrm>
            <a:off x="8228013" y="3155950"/>
            <a:ext cx="2003425" cy="754063"/>
          </a:xfrm>
          <a:custGeom>
            <a:avLst/>
            <a:gdLst>
              <a:gd name="T0" fmla="*/ 973227 w 1284514"/>
              <a:gd name="T1" fmla="*/ 0 h 772886"/>
              <a:gd name="T2" fmla="*/ 0 w 1284514"/>
              <a:gd name="T3" fmla="*/ 0 h 772886"/>
              <a:gd name="T4" fmla="*/ 0 w 1284514"/>
              <a:gd name="T5" fmla="*/ 735698 h 772886"/>
              <a:gd name="T6" fmla="*/ 3124693 w 1284514"/>
              <a:gd name="T7" fmla="*/ 735698 h 772886"/>
              <a:gd name="T8" fmla="*/ 3124693 w 1284514"/>
              <a:gd name="T9" fmla="*/ 3466 h 772886"/>
              <a:gd name="T10" fmla="*/ 2308037 w 1284514"/>
              <a:gd name="T11" fmla="*/ 301 h 7728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4514" h="772886">
                <a:moveTo>
                  <a:pt x="400079" y="0"/>
                </a:moveTo>
                <a:lnTo>
                  <a:pt x="0" y="0"/>
                </a:lnTo>
                <a:lnTo>
                  <a:pt x="0" y="772886"/>
                </a:lnTo>
                <a:lnTo>
                  <a:pt x="1284514" y="772886"/>
                </a:lnTo>
                <a:lnTo>
                  <a:pt x="1284514" y="3642"/>
                </a:lnTo>
                <a:lnTo>
                  <a:pt x="948799" y="317"/>
                </a:lnTo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4" name="文本框 19"/>
          <p:cNvSpPr txBox="1">
            <a:spLocks noChangeArrowheads="1"/>
          </p:cNvSpPr>
          <p:nvPr/>
        </p:nvSpPr>
        <p:spPr bwMode="auto">
          <a:xfrm>
            <a:off x="8902700" y="2913063"/>
            <a:ext cx="654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24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715" name="文本框 20"/>
          <p:cNvSpPr txBox="1">
            <a:spLocks noChangeArrowheads="1"/>
          </p:cNvSpPr>
          <p:nvPr/>
        </p:nvSpPr>
        <p:spPr bwMode="auto">
          <a:xfrm>
            <a:off x="8296275" y="3386138"/>
            <a:ext cx="186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16" name="文本框 21"/>
          <p:cNvSpPr txBox="1">
            <a:spLocks noChangeArrowheads="1"/>
          </p:cNvSpPr>
          <p:nvPr/>
        </p:nvSpPr>
        <p:spPr bwMode="auto">
          <a:xfrm>
            <a:off x="1701800" y="2214563"/>
            <a:ext cx="504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003F78"/>
                </a:solidFill>
              </a:rPr>
              <a:t>&gt;</a:t>
            </a:r>
            <a:endParaRPr lang="zh-CN" altLang="en-US" sz="2000">
              <a:solidFill>
                <a:srgbClr val="003F78"/>
              </a:solidFill>
            </a:endParaRPr>
          </a:p>
        </p:txBody>
      </p:sp>
      <p:sp>
        <p:nvSpPr>
          <p:cNvPr id="29717" name="文本框 22"/>
          <p:cNvSpPr txBox="1">
            <a:spLocks noChangeArrowheads="1"/>
          </p:cNvSpPr>
          <p:nvPr/>
        </p:nvSpPr>
        <p:spPr bwMode="auto">
          <a:xfrm flipV="1">
            <a:off x="10106025" y="2233613"/>
            <a:ext cx="504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003F78"/>
                </a:solidFill>
              </a:rPr>
              <a:t>&gt;</a:t>
            </a:r>
            <a:endParaRPr lang="zh-CN" altLang="en-US" sz="2000">
              <a:solidFill>
                <a:srgbClr val="003F78"/>
              </a:solidFill>
            </a:endParaRPr>
          </a:p>
        </p:txBody>
      </p:sp>
      <p:sp>
        <p:nvSpPr>
          <p:cNvPr id="29718" name="任意多边形 25"/>
          <p:cNvSpPr>
            <a:spLocks noChangeArrowheads="1"/>
          </p:cNvSpPr>
          <p:nvPr/>
        </p:nvSpPr>
        <p:spPr bwMode="auto">
          <a:xfrm>
            <a:off x="3698875" y="4479925"/>
            <a:ext cx="2001838" cy="754063"/>
          </a:xfrm>
          <a:custGeom>
            <a:avLst/>
            <a:gdLst>
              <a:gd name="T0" fmla="*/ 971686 w 1284514"/>
              <a:gd name="T1" fmla="*/ 0 h 772886"/>
              <a:gd name="T2" fmla="*/ 0 w 1284514"/>
              <a:gd name="T3" fmla="*/ 0 h 772886"/>
              <a:gd name="T4" fmla="*/ 0 w 1284514"/>
              <a:gd name="T5" fmla="*/ 735698 h 772886"/>
              <a:gd name="T6" fmla="*/ 3119744 w 1284514"/>
              <a:gd name="T7" fmla="*/ 735698 h 772886"/>
              <a:gd name="T8" fmla="*/ 3119744 w 1284514"/>
              <a:gd name="T9" fmla="*/ 3466 h 772886"/>
              <a:gd name="T10" fmla="*/ 2304381 w 1284514"/>
              <a:gd name="T11" fmla="*/ 301 h 7728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4514" h="772886">
                <a:moveTo>
                  <a:pt x="400079" y="0"/>
                </a:moveTo>
                <a:lnTo>
                  <a:pt x="0" y="0"/>
                </a:lnTo>
                <a:lnTo>
                  <a:pt x="0" y="772886"/>
                </a:lnTo>
                <a:lnTo>
                  <a:pt x="1284514" y="772886"/>
                </a:lnTo>
                <a:lnTo>
                  <a:pt x="1284514" y="3642"/>
                </a:lnTo>
                <a:lnTo>
                  <a:pt x="948799" y="317"/>
                </a:lnTo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9" name="文本框 26"/>
          <p:cNvSpPr txBox="1">
            <a:spLocks noChangeArrowheads="1"/>
          </p:cNvSpPr>
          <p:nvPr/>
        </p:nvSpPr>
        <p:spPr bwMode="auto">
          <a:xfrm>
            <a:off x="4371975" y="4237038"/>
            <a:ext cx="655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24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720" name="文本框 27"/>
          <p:cNvSpPr txBox="1">
            <a:spLocks noChangeArrowheads="1"/>
          </p:cNvSpPr>
          <p:nvPr/>
        </p:nvSpPr>
        <p:spPr bwMode="auto">
          <a:xfrm>
            <a:off x="3767138" y="4667250"/>
            <a:ext cx="1866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21" name="任意多边形 28"/>
          <p:cNvSpPr>
            <a:spLocks noChangeArrowheads="1"/>
          </p:cNvSpPr>
          <p:nvPr/>
        </p:nvSpPr>
        <p:spPr bwMode="auto">
          <a:xfrm>
            <a:off x="6877050" y="4479925"/>
            <a:ext cx="2003425" cy="754063"/>
          </a:xfrm>
          <a:custGeom>
            <a:avLst/>
            <a:gdLst>
              <a:gd name="T0" fmla="*/ 973227 w 1284514"/>
              <a:gd name="T1" fmla="*/ 0 h 772886"/>
              <a:gd name="T2" fmla="*/ 0 w 1284514"/>
              <a:gd name="T3" fmla="*/ 0 h 772886"/>
              <a:gd name="T4" fmla="*/ 0 w 1284514"/>
              <a:gd name="T5" fmla="*/ 735698 h 772886"/>
              <a:gd name="T6" fmla="*/ 3124693 w 1284514"/>
              <a:gd name="T7" fmla="*/ 735698 h 772886"/>
              <a:gd name="T8" fmla="*/ 3124693 w 1284514"/>
              <a:gd name="T9" fmla="*/ 3466 h 772886"/>
              <a:gd name="T10" fmla="*/ 2308037 w 1284514"/>
              <a:gd name="T11" fmla="*/ 301 h 7728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4514" h="772886">
                <a:moveTo>
                  <a:pt x="400079" y="0"/>
                </a:moveTo>
                <a:lnTo>
                  <a:pt x="0" y="0"/>
                </a:lnTo>
                <a:lnTo>
                  <a:pt x="0" y="772886"/>
                </a:lnTo>
                <a:lnTo>
                  <a:pt x="1284514" y="772886"/>
                </a:lnTo>
                <a:lnTo>
                  <a:pt x="1284514" y="3642"/>
                </a:lnTo>
                <a:lnTo>
                  <a:pt x="948799" y="317"/>
                </a:lnTo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2" name="文本框 29"/>
          <p:cNvSpPr txBox="1">
            <a:spLocks noChangeArrowheads="1"/>
          </p:cNvSpPr>
          <p:nvPr/>
        </p:nvSpPr>
        <p:spPr bwMode="auto">
          <a:xfrm>
            <a:off x="7551738" y="4237038"/>
            <a:ext cx="654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24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723" name="文本框 30"/>
          <p:cNvSpPr txBox="1">
            <a:spLocks noChangeArrowheads="1"/>
          </p:cNvSpPr>
          <p:nvPr/>
        </p:nvSpPr>
        <p:spPr bwMode="auto">
          <a:xfrm>
            <a:off x="6945313" y="4667250"/>
            <a:ext cx="1866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3"/>
          <p:cNvSpPr txBox="1">
            <a:spLocks noChangeArrowheads="1"/>
          </p:cNvSpPr>
          <p:nvPr/>
        </p:nvSpPr>
        <p:spPr bwMode="auto">
          <a:xfrm>
            <a:off x="4808538" y="4083050"/>
            <a:ext cx="2860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23" name="椭圆 4"/>
          <p:cNvGrpSpPr/>
          <p:nvPr/>
        </p:nvGrpSpPr>
        <p:grpSpPr bwMode="auto">
          <a:xfrm>
            <a:off x="5505450" y="1809750"/>
            <a:ext cx="1535113" cy="1536700"/>
            <a:chOff x="0" y="0"/>
            <a:chExt cx="967" cy="968"/>
          </a:xfrm>
        </p:grpSpPr>
        <p:pic>
          <p:nvPicPr>
            <p:cNvPr id="30733" name="椭圆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7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4" name="Text Box 5"/>
            <p:cNvSpPr txBox="1">
              <a:spLocks noChangeArrowheads="1"/>
            </p:cNvSpPr>
            <p:nvPr/>
          </p:nvSpPr>
          <p:spPr bwMode="auto">
            <a:xfrm>
              <a:off x="143" y="141"/>
              <a:ext cx="684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724" name="文本框 2"/>
          <p:cNvSpPr txBox="1">
            <a:spLocks noChangeArrowheads="1"/>
          </p:cNvSpPr>
          <p:nvPr/>
        </p:nvSpPr>
        <p:spPr bwMode="auto">
          <a:xfrm>
            <a:off x="5948363" y="2114550"/>
            <a:ext cx="6540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>
                <a:solidFill>
                  <a:srgbClr val="003F78"/>
                </a:solidFill>
                <a:latin typeface="Impact" panose="020B0806030902050204" pitchFamily="34" charset="0"/>
              </a:rPr>
              <a:t>1</a:t>
            </a:r>
            <a:endParaRPr lang="zh-CN" altLang="en-US" sz="5400">
              <a:solidFill>
                <a:srgbClr val="003F78"/>
              </a:solidFill>
              <a:latin typeface="Impact" panose="020B0806030902050204" pitchFamily="34" charset="0"/>
            </a:endParaRPr>
          </a:p>
        </p:txBody>
      </p:sp>
      <p:sp>
        <p:nvSpPr>
          <p:cNvPr id="30725" name="空心弧 8"/>
          <p:cNvSpPr>
            <a:spLocks noChangeArrowheads="1"/>
          </p:cNvSpPr>
          <p:nvPr/>
        </p:nvSpPr>
        <p:spPr bwMode="auto">
          <a:xfrm rot="4201296">
            <a:off x="5276850" y="1581150"/>
            <a:ext cx="1981200" cy="1981200"/>
          </a:xfrm>
          <a:custGeom>
            <a:avLst/>
            <a:gdLst>
              <a:gd name="T0" fmla="*/ 0 w 1981200"/>
              <a:gd name="T1" fmla="*/ 990600 h 1981200"/>
              <a:gd name="T2" fmla="*/ 730856 w 1981200"/>
              <a:gd name="T3" fmla="*/ 34660 h 1981200"/>
              <a:gd name="T4" fmla="*/ 1844986 w 1981200"/>
              <a:gd name="T5" fmla="*/ 489288 h 1981200"/>
              <a:gd name="T6" fmla="*/ 1698400 w 1981200"/>
              <a:gd name="T7" fmla="*/ 1683643 h 1981200"/>
              <a:gd name="T8" fmla="*/ 507398 w 1981200"/>
              <a:gd name="T9" fmla="*/ 1855357 h 1981200"/>
              <a:gd name="T10" fmla="*/ 524165 w 1981200"/>
              <a:gd name="T11" fmla="*/ 1825349 h 1981200"/>
              <a:gd name="T12" fmla="*/ 1673839 w 1981200"/>
              <a:gd name="T13" fmla="*/ 1659594 h 1981200"/>
              <a:gd name="T14" fmla="*/ 1815339 w 1981200"/>
              <a:gd name="T15" fmla="*/ 506683 h 1981200"/>
              <a:gd name="T16" fmla="*/ 739870 w 1981200"/>
              <a:gd name="T17" fmla="*/ 67831 h 1981200"/>
              <a:gd name="T18" fmla="*/ 34375 w 1981200"/>
              <a:gd name="T19" fmla="*/ 990600 h 1981200"/>
              <a:gd name="T20" fmla="*/ 0 w 1981200"/>
              <a:gd name="T21" fmla="*/ 990600 h 19812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981200" h="1981200">
                <a:moveTo>
                  <a:pt x="0" y="990600"/>
                </a:moveTo>
                <a:cubicBezTo>
                  <a:pt x="0" y="543541"/>
                  <a:pt x="299439" y="151883"/>
                  <a:pt x="730856" y="34660"/>
                </a:cubicBezTo>
                <a:cubicBezTo>
                  <a:pt x="1162272" y="-82563"/>
                  <a:pt x="1618743" y="103703"/>
                  <a:pt x="1844986" y="489288"/>
                </a:cubicBezTo>
                <a:cubicBezTo>
                  <a:pt x="2071229" y="874873"/>
                  <a:pt x="2011171" y="1364213"/>
                  <a:pt x="1698400" y="1683643"/>
                </a:cubicBezTo>
                <a:cubicBezTo>
                  <a:pt x="1385629" y="2003073"/>
                  <a:pt x="897663" y="2073426"/>
                  <a:pt x="507398" y="1855357"/>
                </a:cubicBezTo>
                <a:lnTo>
                  <a:pt x="524165" y="1825349"/>
                </a:lnTo>
                <a:cubicBezTo>
                  <a:pt x="900888" y="2035852"/>
                  <a:pt x="1371921" y="1967940"/>
                  <a:pt x="1673839" y="1659594"/>
                </a:cubicBezTo>
                <a:cubicBezTo>
                  <a:pt x="1975757" y="1351248"/>
                  <a:pt x="2033730" y="878888"/>
                  <a:pt x="1815339" y="506683"/>
                </a:cubicBezTo>
                <a:cubicBezTo>
                  <a:pt x="1596947" y="134478"/>
                  <a:pt x="1156316" y="-45324"/>
                  <a:pt x="739870" y="67831"/>
                </a:cubicBezTo>
                <a:cubicBezTo>
                  <a:pt x="323424" y="180986"/>
                  <a:pt x="34375" y="559054"/>
                  <a:pt x="34375" y="990600"/>
                </a:cubicBezTo>
                <a:lnTo>
                  <a:pt x="0" y="99060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6" name="空心弧 9"/>
          <p:cNvSpPr>
            <a:spLocks noChangeArrowheads="1"/>
          </p:cNvSpPr>
          <p:nvPr/>
        </p:nvSpPr>
        <p:spPr bwMode="auto">
          <a:xfrm rot="-6220124">
            <a:off x="5105401" y="1411287"/>
            <a:ext cx="2322512" cy="2322513"/>
          </a:xfrm>
          <a:custGeom>
            <a:avLst/>
            <a:gdLst>
              <a:gd name="T0" fmla="*/ 1503905 w 2322512"/>
              <a:gd name="T1" fmla="*/ 51703 h 2322513"/>
              <a:gd name="T2" fmla="*/ 2322251 w 2322512"/>
              <a:gd name="T3" fmla="*/ 1185898 h 2322513"/>
              <a:gd name="T4" fmla="*/ 2272049 w 2322512"/>
              <a:gd name="T5" fmla="*/ 1184833 h 2322513"/>
              <a:gd name="T6" fmla="*/ 1489089 w 2322512"/>
              <a:gd name="T7" fmla="*/ 99680 h 2322513"/>
              <a:gd name="T8" fmla="*/ 1503905 w 2322512"/>
              <a:gd name="T9" fmla="*/ 51703 h 23225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22512" h="2322513">
                <a:moveTo>
                  <a:pt x="1503905" y="51703"/>
                </a:moveTo>
                <a:cubicBezTo>
                  <a:pt x="1999296" y="204688"/>
                  <a:pt x="2333253" y="667539"/>
                  <a:pt x="2322251" y="1185898"/>
                </a:cubicBezTo>
                <a:lnTo>
                  <a:pt x="2272049" y="1184833"/>
                </a:lnTo>
                <a:cubicBezTo>
                  <a:pt x="2282575" y="688887"/>
                  <a:pt x="1963059" y="246051"/>
                  <a:pt x="1489089" y="99680"/>
                </a:cubicBezTo>
                <a:lnTo>
                  <a:pt x="1503905" y="517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7" name="空心弧 10"/>
          <p:cNvSpPr>
            <a:spLocks noChangeArrowheads="1"/>
          </p:cNvSpPr>
          <p:nvPr/>
        </p:nvSpPr>
        <p:spPr bwMode="auto">
          <a:xfrm rot="4201296">
            <a:off x="4932363" y="1189038"/>
            <a:ext cx="2686050" cy="2686050"/>
          </a:xfrm>
          <a:custGeom>
            <a:avLst/>
            <a:gdLst>
              <a:gd name="T0" fmla="*/ 2414346 w 2686050"/>
              <a:gd name="T1" fmla="*/ 533095 h 2686050"/>
              <a:gd name="T2" fmla="*/ 2607237 w 2686050"/>
              <a:gd name="T3" fmla="*/ 1796327 h 2686050"/>
              <a:gd name="T4" fmla="*/ 1655596 w 2686050"/>
              <a:gd name="T5" fmla="*/ 2649170 h 2686050"/>
              <a:gd name="T6" fmla="*/ 1650326 w 2686050"/>
              <a:gd name="T7" fmla="*/ 2627149 h 2686050"/>
              <a:gd name="T8" fmla="*/ 2585923 w 2686050"/>
              <a:gd name="T9" fmla="*/ 1788685 h 2686050"/>
              <a:gd name="T10" fmla="*/ 2396284 w 2686050"/>
              <a:gd name="T11" fmla="*/ 546751 h 2686050"/>
              <a:gd name="T12" fmla="*/ 2414346 w 2686050"/>
              <a:gd name="T13" fmla="*/ 533095 h 26860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86050" h="2686050">
                <a:moveTo>
                  <a:pt x="2414346" y="533095"/>
                </a:moveTo>
                <a:cubicBezTo>
                  <a:pt x="2687683" y="894647"/>
                  <a:pt x="2760219" y="1369678"/>
                  <a:pt x="2607237" y="1796327"/>
                </a:cubicBezTo>
                <a:cubicBezTo>
                  <a:pt x="2454255" y="2222976"/>
                  <a:pt x="2096397" y="2543683"/>
                  <a:pt x="1655596" y="2649170"/>
                </a:cubicBezTo>
                <a:lnTo>
                  <a:pt x="1650326" y="2627149"/>
                </a:lnTo>
                <a:cubicBezTo>
                  <a:pt x="2083695" y="2523440"/>
                  <a:pt x="2435521" y="2208141"/>
                  <a:pt x="2585923" y="1788685"/>
                </a:cubicBezTo>
                <a:cubicBezTo>
                  <a:pt x="2736325" y="1369229"/>
                  <a:pt x="2665013" y="902207"/>
                  <a:pt x="2396284" y="546751"/>
                </a:cubicBezTo>
                <a:lnTo>
                  <a:pt x="2414346" y="53309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8" name="椭圆 11"/>
          <p:cNvSpPr>
            <a:spLocks noChangeArrowheads="1"/>
          </p:cNvSpPr>
          <p:nvPr/>
        </p:nvSpPr>
        <p:spPr bwMode="auto">
          <a:xfrm flipH="1">
            <a:off x="5676900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29" name="椭圆 12"/>
          <p:cNvSpPr>
            <a:spLocks noChangeArrowheads="1"/>
          </p:cNvSpPr>
          <p:nvPr/>
        </p:nvSpPr>
        <p:spPr bwMode="auto">
          <a:xfrm flipH="1">
            <a:off x="5949950" y="5199063"/>
            <a:ext cx="117475" cy="1174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30" name="椭圆 13"/>
          <p:cNvSpPr>
            <a:spLocks noChangeArrowheads="1"/>
          </p:cNvSpPr>
          <p:nvPr/>
        </p:nvSpPr>
        <p:spPr bwMode="auto">
          <a:xfrm flipH="1">
            <a:off x="6224588" y="5199063"/>
            <a:ext cx="117475" cy="1174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31" name="椭圆 14"/>
          <p:cNvSpPr>
            <a:spLocks noChangeArrowheads="1"/>
          </p:cNvSpPr>
          <p:nvPr/>
        </p:nvSpPr>
        <p:spPr bwMode="auto">
          <a:xfrm flipH="1">
            <a:off x="6497638" y="5199063"/>
            <a:ext cx="117475" cy="1174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32" name="椭圆 15"/>
          <p:cNvSpPr>
            <a:spLocks noChangeArrowheads="1"/>
          </p:cNvSpPr>
          <p:nvPr/>
        </p:nvSpPr>
        <p:spPr bwMode="auto">
          <a:xfrm flipH="1">
            <a:off x="6772275" y="5199063"/>
            <a:ext cx="117475" cy="1174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6661" y="1711104"/>
            <a:ext cx="94156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+mn-ea"/>
                <a:ea typeface="+mn-ea"/>
              </a:rPr>
              <a:t>当前</a:t>
            </a: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目标</a:t>
            </a:r>
            <a:r>
              <a:rPr lang="zh-CN" altLang="en-US" sz="3600" dirty="0" smtClean="0">
                <a:solidFill>
                  <a:schemeClr val="bg1"/>
                </a:solidFill>
                <a:latin typeface="+mn-ea"/>
              </a:rPr>
              <a:t>检测</a:t>
            </a:r>
            <a:r>
              <a:rPr lang="zh-CN" altLang="en-US" sz="3600" dirty="0" smtClean="0">
                <a:solidFill>
                  <a:schemeClr val="bg1"/>
                </a:solidFill>
                <a:latin typeface="+mn-ea"/>
                <a:ea typeface="+mn-ea"/>
              </a:rPr>
              <a:t>的方法是：先假设</a:t>
            </a: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边界框</a:t>
            </a:r>
            <a:r>
              <a:rPr lang="zh-CN" altLang="en-US" sz="3600" dirty="0" smtClean="0">
                <a:solidFill>
                  <a:schemeClr val="bg1"/>
                </a:solidFill>
                <a:latin typeface="+mn-ea"/>
                <a:ea typeface="+mn-ea"/>
              </a:rPr>
              <a:t>，然后对每个边界框的内容采样，再用</a:t>
            </a: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高质量</a:t>
            </a:r>
            <a:r>
              <a:rPr lang="zh-CN" altLang="en-US" sz="3600" dirty="0" smtClean="0">
                <a:solidFill>
                  <a:schemeClr val="bg1"/>
                </a:solidFill>
                <a:latin typeface="+mn-ea"/>
                <a:ea typeface="+mn-ea"/>
              </a:rPr>
              <a:t>分类器进行分类。这种方法</a:t>
            </a:r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虽然</a:t>
            </a:r>
            <a:r>
              <a:rPr lang="zh-CN" altLang="en-US" sz="3600" dirty="0" smtClean="0">
                <a:solidFill>
                  <a:schemeClr val="bg1"/>
                </a:solidFill>
                <a:latin typeface="+mn-ea"/>
                <a:ea typeface="+mn-ea"/>
              </a:rPr>
              <a:t>准确</a:t>
            </a: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zh-CN" altLang="en-US" sz="3600" dirty="0" smtClean="0">
                <a:solidFill>
                  <a:schemeClr val="bg1"/>
                </a:solidFill>
                <a:latin typeface="+mn-ea"/>
                <a:ea typeface="+mn-ea"/>
              </a:rPr>
              <a:t>但是对于</a:t>
            </a: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嵌入式系统</a:t>
            </a:r>
            <a:r>
              <a:rPr lang="zh-CN" altLang="en-US" sz="3600" dirty="0" smtClean="0">
                <a:solidFill>
                  <a:schemeClr val="bg1"/>
                </a:solidFill>
                <a:latin typeface="+mn-ea"/>
                <a:ea typeface="+mn-ea"/>
              </a:rPr>
              <a:t>来说</a:t>
            </a: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实时</a:t>
            </a:r>
            <a:r>
              <a:rPr lang="zh-CN" altLang="en-US" sz="3600" dirty="0" smtClean="0">
                <a:solidFill>
                  <a:schemeClr val="bg1"/>
                </a:solidFill>
                <a:latin typeface="+mn-ea"/>
                <a:ea typeface="+mn-ea"/>
              </a:rPr>
              <a:t>性不够好。所以我们希望建立</a:t>
            </a: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更快的检测器</a:t>
            </a:r>
            <a:r>
              <a:rPr lang="zh-CN" altLang="en-US" sz="3600" dirty="0" smtClean="0">
                <a:solidFill>
                  <a:schemeClr val="bg1"/>
                </a:solidFill>
                <a:latin typeface="+mn-ea"/>
                <a:ea typeface="+mn-ea"/>
              </a:rPr>
              <a:t>，同时不以降低检测精度</a:t>
            </a: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为代价。</a:t>
            </a:r>
          </a:p>
        </p:txBody>
      </p:sp>
    </p:spTree>
    <p:extLst>
      <p:ext uri="{BB962C8B-B14F-4D97-AF65-F5344CB8AC3E}">
        <p14:creationId xmlns:p14="http://schemas.microsoft.com/office/powerpoint/2010/main" val="42851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框 3"/>
          <p:cNvSpPr txBox="1">
            <a:spLocks noChangeArrowheads="1"/>
          </p:cNvSpPr>
          <p:nvPr/>
        </p:nvSpPr>
        <p:spPr bwMode="auto">
          <a:xfrm>
            <a:off x="4808538" y="4083050"/>
            <a:ext cx="2860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grpSp>
        <p:nvGrpSpPr>
          <p:cNvPr id="33795" name="椭圆 4"/>
          <p:cNvGrpSpPr/>
          <p:nvPr/>
        </p:nvGrpSpPr>
        <p:grpSpPr bwMode="auto">
          <a:xfrm>
            <a:off x="5505450" y="1809750"/>
            <a:ext cx="1535113" cy="1536700"/>
            <a:chOff x="0" y="0"/>
            <a:chExt cx="967" cy="968"/>
          </a:xfrm>
        </p:grpSpPr>
        <p:pic>
          <p:nvPicPr>
            <p:cNvPr id="33805" name="椭圆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7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6" name="Text Box 5"/>
            <p:cNvSpPr txBox="1">
              <a:spLocks noChangeArrowheads="1"/>
            </p:cNvSpPr>
            <p:nvPr/>
          </p:nvSpPr>
          <p:spPr bwMode="auto">
            <a:xfrm>
              <a:off x="143" y="141"/>
              <a:ext cx="684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3796" name="文本框 2"/>
          <p:cNvSpPr txBox="1">
            <a:spLocks noChangeArrowheads="1"/>
          </p:cNvSpPr>
          <p:nvPr/>
        </p:nvSpPr>
        <p:spPr bwMode="auto">
          <a:xfrm>
            <a:off x="5948363" y="2114550"/>
            <a:ext cx="6540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>
                <a:solidFill>
                  <a:srgbClr val="003F78"/>
                </a:solidFill>
                <a:latin typeface="Impact" panose="020B0806030902050204" pitchFamily="34" charset="0"/>
              </a:rPr>
              <a:t>2</a:t>
            </a:r>
            <a:endParaRPr lang="zh-CN" altLang="en-US" sz="5400">
              <a:solidFill>
                <a:srgbClr val="003F78"/>
              </a:solidFill>
              <a:latin typeface="Impact" panose="020B0806030902050204" pitchFamily="34" charset="0"/>
            </a:endParaRPr>
          </a:p>
        </p:txBody>
      </p:sp>
      <p:sp>
        <p:nvSpPr>
          <p:cNvPr id="33797" name="空心弧 8"/>
          <p:cNvSpPr>
            <a:spLocks noChangeArrowheads="1"/>
          </p:cNvSpPr>
          <p:nvPr/>
        </p:nvSpPr>
        <p:spPr bwMode="auto">
          <a:xfrm rot="4201296">
            <a:off x="5276850" y="1581150"/>
            <a:ext cx="1981200" cy="1981200"/>
          </a:xfrm>
          <a:custGeom>
            <a:avLst/>
            <a:gdLst>
              <a:gd name="T0" fmla="*/ 473322 w 1981200"/>
              <a:gd name="T1" fmla="*/ 145785 h 1981200"/>
              <a:gd name="T2" fmla="*/ 1735324 w 1981200"/>
              <a:gd name="T3" fmla="*/ 337396 h 1981200"/>
              <a:gd name="T4" fmla="*/ 1760762 w 1981200"/>
              <a:gd name="T5" fmla="*/ 1613608 h 1981200"/>
              <a:gd name="T6" fmla="*/ 507398 w 1981200"/>
              <a:gd name="T7" fmla="*/ 1855356 h 1981200"/>
              <a:gd name="T8" fmla="*/ 524165 w 1981200"/>
              <a:gd name="T9" fmla="*/ 1825349 h 1981200"/>
              <a:gd name="T10" fmla="*/ 1734037 w 1981200"/>
              <a:gd name="T11" fmla="*/ 1591990 h 1981200"/>
              <a:gd name="T12" fmla="*/ 1709482 w 1981200"/>
              <a:gd name="T13" fmla="*/ 360063 h 1981200"/>
              <a:gd name="T14" fmla="*/ 491272 w 1981200"/>
              <a:gd name="T15" fmla="*/ 175101 h 1981200"/>
              <a:gd name="T16" fmla="*/ 473322 w 1981200"/>
              <a:gd name="T17" fmla="*/ 145785 h 1981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81200" h="1981200">
                <a:moveTo>
                  <a:pt x="473322" y="145785"/>
                </a:moveTo>
                <a:cubicBezTo>
                  <a:pt x="884557" y="-106013"/>
                  <a:pt x="1417361" y="-25117"/>
                  <a:pt x="1735324" y="337396"/>
                </a:cubicBezTo>
                <a:cubicBezTo>
                  <a:pt x="2053287" y="699909"/>
                  <a:pt x="2064027" y="1238713"/>
                  <a:pt x="1760762" y="1613608"/>
                </a:cubicBezTo>
                <a:cubicBezTo>
                  <a:pt x="1457497" y="1988504"/>
                  <a:pt x="928340" y="2090567"/>
                  <a:pt x="507398" y="1855356"/>
                </a:cubicBezTo>
                <a:lnTo>
                  <a:pt x="524165" y="1825349"/>
                </a:lnTo>
                <a:cubicBezTo>
                  <a:pt x="930500" y="2052398"/>
                  <a:pt x="1441296" y="1953876"/>
                  <a:pt x="1734037" y="1591990"/>
                </a:cubicBezTo>
                <a:cubicBezTo>
                  <a:pt x="2026779" y="1230103"/>
                  <a:pt x="2016412" y="709997"/>
                  <a:pt x="1709482" y="360063"/>
                </a:cubicBezTo>
                <a:cubicBezTo>
                  <a:pt x="1402552" y="10129"/>
                  <a:pt x="888236" y="-67960"/>
                  <a:pt x="491272" y="175101"/>
                </a:cubicBezTo>
                <a:lnTo>
                  <a:pt x="473322" y="14578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8" name="空心弧 9"/>
          <p:cNvSpPr>
            <a:spLocks noChangeArrowheads="1"/>
          </p:cNvSpPr>
          <p:nvPr/>
        </p:nvSpPr>
        <p:spPr bwMode="auto">
          <a:xfrm rot="-6220124">
            <a:off x="5105401" y="1411287"/>
            <a:ext cx="2322512" cy="2322513"/>
          </a:xfrm>
          <a:custGeom>
            <a:avLst/>
            <a:gdLst>
              <a:gd name="T0" fmla="*/ 1503905 w 2322512"/>
              <a:gd name="T1" fmla="*/ 51703 h 2322513"/>
              <a:gd name="T2" fmla="*/ 2309583 w 2322512"/>
              <a:gd name="T3" fmla="*/ 988454 h 2322513"/>
              <a:gd name="T4" fmla="*/ 1815272 w 2322512"/>
              <a:gd name="T5" fmla="*/ 2120830 h 2322513"/>
              <a:gd name="T6" fmla="*/ 1789294 w 2322512"/>
              <a:gd name="T7" fmla="*/ 2082715 h 2322513"/>
              <a:gd name="T8" fmla="*/ 2263971 w 2322512"/>
              <a:gd name="T9" fmla="*/ 995317 h 2322513"/>
              <a:gd name="T10" fmla="*/ 1490294 w 2322512"/>
              <a:gd name="T11" fmla="*/ 95775 h 2322513"/>
              <a:gd name="T12" fmla="*/ 1503905 w 2322512"/>
              <a:gd name="T13" fmla="*/ 51703 h 23225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22512" h="2322513">
                <a:moveTo>
                  <a:pt x="1503905" y="51703"/>
                </a:moveTo>
                <a:cubicBezTo>
                  <a:pt x="1930078" y="183313"/>
                  <a:pt x="2243211" y="547387"/>
                  <a:pt x="2309583" y="988454"/>
                </a:cubicBezTo>
                <a:cubicBezTo>
                  <a:pt x="2375956" y="1429521"/>
                  <a:pt x="2183838" y="1869626"/>
                  <a:pt x="1815272" y="2120830"/>
                </a:cubicBezTo>
                <a:lnTo>
                  <a:pt x="1789294" y="2082715"/>
                </a:lnTo>
                <a:cubicBezTo>
                  <a:pt x="2143221" y="1841489"/>
                  <a:pt x="2327708" y="1418865"/>
                  <a:pt x="2263971" y="995317"/>
                </a:cubicBezTo>
                <a:cubicBezTo>
                  <a:pt x="2200235" y="571770"/>
                  <a:pt x="1899540" y="222157"/>
                  <a:pt x="1490294" y="95775"/>
                </a:cubicBezTo>
                <a:lnTo>
                  <a:pt x="1503905" y="517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9" name="空心弧 10"/>
          <p:cNvSpPr>
            <a:spLocks noChangeArrowheads="1"/>
          </p:cNvSpPr>
          <p:nvPr/>
        </p:nvSpPr>
        <p:spPr bwMode="auto">
          <a:xfrm rot="4201296">
            <a:off x="4932363" y="1189038"/>
            <a:ext cx="2686050" cy="2686050"/>
          </a:xfrm>
          <a:custGeom>
            <a:avLst/>
            <a:gdLst>
              <a:gd name="T0" fmla="*/ 2414346 w 2686050"/>
              <a:gd name="T1" fmla="*/ 533095 h 2686050"/>
              <a:gd name="T2" fmla="*/ 2607237 w 2686050"/>
              <a:gd name="T3" fmla="*/ 1796327 h 2686050"/>
              <a:gd name="T4" fmla="*/ 1655596 w 2686050"/>
              <a:gd name="T5" fmla="*/ 2649170 h 2686050"/>
              <a:gd name="T6" fmla="*/ 1650326 w 2686050"/>
              <a:gd name="T7" fmla="*/ 2627149 h 2686050"/>
              <a:gd name="T8" fmla="*/ 2585923 w 2686050"/>
              <a:gd name="T9" fmla="*/ 1788685 h 2686050"/>
              <a:gd name="T10" fmla="*/ 2396284 w 2686050"/>
              <a:gd name="T11" fmla="*/ 546751 h 2686050"/>
              <a:gd name="T12" fmla="*/ 2414346 w 2686050"/>
              <a:gd name="T13" fmla="*/ 533095 h 26860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86050" h="2686050">
                <a:moveTo>
                  <a:pt x="2414346" y="533095"/>
                </a:moveTo>
                <a:cubicBezTo>
                  <a:pt x="2687683" y="894647"/>
                  <a:pt x="2760219" y="1369678"/>
                  <a:pt x="2607237" y="1796327"/>
                </a:cubicBezTo>
                <a:cubicBezTo>
                  <a:pt x="2454255" y="2222976"/>
                  <a:pt x="2096397" y="2543683"/>
                  <a:pt x="1655596" y="2649170"/>
                </a:cubicBezTo>
                <a:lnTo>
                  <a:pt x="1650326" y="2627149"/>
                </a:lnTo>
                <a:cubicBezTo>
                  <a:pt x="2083695" y="2523440"/>
                  <a:pt x="2435521" y="2208141"/>
                  <a:pt x="2585923" y="1788685"/>
                </a:cubicBezTo>
                <a:cubicBezTo>
                  <a:pt x="2736325" y="1369229"/>
                  <a:pt x="2665013" y="902207"/>
                  <a:pt x="2396284" y="546751"/>
                </a:cubicBezTo>
                <a:lnTo>
                  <a:pt x="2414346" y="53309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0" name="椭圆 11"/>
          <p:cNvSpPr>
            <a:spLocks noChangeArrowheads="1"/>
          </p:cNvSpPr>
          <p:nvPr/>
        </p:nvSpPr>
        <p:spPr bwMode="auto">
          <a:xfrm flipH="1">
            <a:off x="5676900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801" name="椭圆 12"/>
          <p:cNvSpPr>
            <a:spLocks noChangeArrowheads="1"/>
          </p:cNvSpPr>
          <p:nvPr/>
        </p:nvSpPr>
        <p:spPr bwMode="auto">
          <a:xfrm flipH="1">
            <a:off x="5949950" y="5199063"/>
            <a:ext cx="117475" cy="117475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802" name="椭圆 13"/>
          <p:cNvSpPr>
            <a:spLocks noChangeArrowheads="1"/>
          </p:cNvSpPr>
          <p:nvPr/>
        </p:nvSpPr>
        <p:spPr bwMode="auto">
          <a:xfrm flipH="1">
            <a:off x="6224588" y="5199063"/>
            <a:ext cx="117475" cy="1174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803" name="椭圆 14"/>
          <p:cNvSpPr>
            <a:spLocks noChangeArrowheads="1"/>
          </p:cNvSpPr>
          <p:nvPr/>
        </p:nvSpPr>
        <p:spPr bwMode="auto">
          <a:xfrm flipH="1">
            <a:off x="6497638" y="5199063"/>
            <a:ext cx="117475" cy="1174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804" name="椭圆 15"/>
          <p:cNvSpPr>
            <a:spLocks noChangeArrowheads="1"/>
          </p:cNvSpPr>
          <p:nvPr/>
        </p:nvSpPr>
        <p:spPr bwMode="auto">
          <a:xfrm flipH="1">
            <a:off x="6772275" y="5199063"/>
            <a:ext cx="117475" cy="1174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1807" y="1539088"/>
            <a:ext cx="96238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本文提出了一种基于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深层网络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的检测器，它对边界框内的像素只进行一次采样，在不降低精度的情况下，检测速度得到明显提高。检测器速度的提高在于使用不同尺度的滤波器，将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这些滤波器应用于网络后期的多个特征图，以便执行多尺度检测。通过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这些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改进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，可以较短时间内实现高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精度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检测。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06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95468" y="416460"/>
            <a:ext cx="100855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RCNN</a:t>
            </a:r>
            <a:r>
              <a:rPr lang="zh-CN" altLang="en-US" sz="3200" dirty="0" smtClean="0">
                <a:solidFill>
                  <a:schemeClr val="bg1"/>
                </a:solidFill>
              </a:rPr>
              <a:t>分为</a:t>
            </a:r>
            <a:r>
              <a:rPr lang="en-US" altLang="zh-CN" sz="3200" dirty="0">
                <a:solidFill>
                  <a:schemeClr val="bg1"/>
                </a:solidFill>
              </a:rPr>
              <a:t>4</a:t>
            </a:r>
            <a:r>
              <a:rPr lang="zh-CN" altLang="en-US" sz="3200" dirty="0">
                <a:solidFill>
                  <a:schemeClr val="bg1"/>
                </a:solidFill>
              </a:rPr>
              <a:t>个步骤 </a:t>
            </a:r>
            <a:br>
              <a:rPr lang="zh-CN" altLang="en-US" sz="3200" dirty="0">
                <a:solidFill>
                  <a:schemeClr val="bg1"/>
                </a:solidFill>
              </a:rPr>
            </a:br>
            <a:r>
              <a:rPr lang="en-US" altLang="zh-CN" sz="3200" dirty="0">
                <a:solidFill>
                  <a:schemeClr val="bg1"/>
                </a:solidFill>
              </a:rPr>
              <a:t>- </a:t>
            </a:r>
            <a:r>
              <a:rPr lang="zh-CN" altLang="en-US" sz="3200" dirty="0" smtClean="0">
                <a:solidFill>
                  <a:schemeClr val="bg1"/>
                </a:solidFill>
              </a:rPr>
              <a:t>使用</a:t>
            </a:r>
            <a:r>
              <a:rPr lang="en-US" altLang="zh-CN" sz="3200" dirty="0">
                <a:solidFill>
                  <a:schemeClr val="bg1"/>
                </a:solidFill>
              </a:rPr>
              <a:t>Selective </a:t>
            </a:r>
            <a:r>
              <a:rPr lang="en-US" altLang="zh-CN" sz="3200" dirty="0" smtClean="0">
                <a:solidFill>
                  <a:schemeClr val="bg1"/>
                </a:solidFill>
              </a:rPr>
              <a:t>Search</a:t>
            </a:r>
            <a:r>
              <a:rPr lang="zh-CN" altLang="en-US" sz="3200" dirty="0" smtClean="0">
                <a:solidFill>
                  <a:schemeClr val="bg1"/>
                </a:solidFill>
              </a:rPr>
              <a:t>算法生成</a:t>
            </a:r>
            <a:r>
              <a:rPr lang="en-US" altLang="zh-CN" sz="3200" dirty="0">
                <a:solidFill>
                  <a:schemeClr val="bg1"/>
                </a:solidFill>
              </a:rPr>
              <a:t>1K~2K</a:t>
            </a:r>
            <a:r>
              <a:rPr lang="zh-CN" altLang="en-US" sz="3200" dirty="0">
                <a:solidFill>
                  <a:schemeClr val="bg1"/>
                </a:solidFill>
              </a:rPr>
              <a:t>个候选区域 </a:t>
            </a:r>
            <a:br>
              <a:rPr lang="zh-CN" altLang="en-US" sz="3200" dirty="0">
                <a:solidFill>
                  <a:schemeClr val="bg1"/>
                </a:solidFill>
              </a:rPr>
            </a:br>
            <a:r>
              <a:rPr lang="en-US" altLang="zh-CN" sz="3200" dirty="0">
                <a:solidFill>
                  <a:schemeClr val="bg1"/>
                </a:solidFill>
              </a:rPr>
              <a:t>- </a:t>
            </a:r>
            <a:r>
              <a:rPr lang="zh-CN" altLang="en-US" sz="3200" dirty="0">
                <a:solidFill>
                  <a:schemeClr val="bg1"/>
                </a:solidFill>
              </a:rPr>
              <a:t>对每个候选区域，</a:t>
            </a:r>
            <a:r>
              <a:rPr lang="zh-CN" altLang="en-US" sz="3200" dirty="0" smtClean="0">
                <a:solidFill>
                  <a:schemeClr val="bg1"/>
                </a:solidFill>
              </a:rPr>
              <a:t>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CNN</a:t>
            </a:r>
            <a:r>
              <a:rPr lang="zh-CN" altLang="en-US" sz="3200" dirty="0" smtClean="0">
                <a:solidFill>
                  <a:schemeClr val="bg1"/>
                </a:solidFill>
              </a:rPr>
              <a:t>网络</a:t>
            </a:r>
            <a:r>
              <a:rPr lang="zh-CN" altLang="en-US" sz="3200" dirty="0">
                <a:solidFill>
                  <a:schemeClr val="bg1"/>
                </a:solidFill>
              </a:rPr>
              <a:t>提取特征 </a:t>
            </a:r>
            <a:br>
              <a:rPr lang="zh-CN" altLang="en-US" sz="3200" dirty="0">
                <a:solidFill>
                  <a:schemeClr val="bg1"/>
                </a:solidFill>
              </a:rPr>
            </a:br>
            <a:r>
              <a:rPr lang="en-US" altLang="zh-CN" sz="3200" dirty="0">
                <a:solidFill>
                  <a:schemeClr val="bg1"/>
                </a:solidFill>
              </a:rPr>
              <a:t>- </a:t>
            </a:r>
            <a:r>
              <a:rPr lang="zh-CN" altLang="en-US" sz="3200" dirty="0">
                <a:solidFill>
                  <a:schemeClr val="bg1"/>
                </a:solidFill>
              </a:rPr>
              <a:t>特征送入每一类的</a:t>
            </a:r>
            <a:r>
              <a:rPr lang="en-US" altLang="zh-CN" sz="3200" dirty="0">
                <a:solidFill>
                  <a:schemeClr val="bg1"/>
                </a:solidFill>
              </a:rPr>
              <a:t>SVM </a:t>
            </a:r>
            <a:r>
              <a:rPr lang="zh-CN" altLang="en-US" sz="3200" dirty="0">
                <a:solidFill>
                  <a:schemeClr val="bg1"/>
                </a:solidFill>
              </a:rPr>
              <a:t>分类器，判别是否属于该类 </a:t>
            </a:r>
            <a:br>
              <a:rPr lang="zh-CN" altLang="en-US" sz="3200" dirty="0">
                <a:solidFill>
                  <a:schemeClr val="bg1"/>
                </a:solidFill>
              </a:rPr>
            </a:br>
            <a:r>
              <a:rPr lang="en-US" altLang="zh-CN" sz="3200" dirty="0">
                <a:solidFill>
                  <a:schemeClr val="bg1"/>
                </a:solidFill>
              </a:rPr>
              <a:t>- </a:t>
            </a:r>
            <a:r>
              <a:rPr lang="zh-CN" altLang="en-US" sz="3200" dirty="0">
                <a:solidFill>
                  <a:schemeClr val="bg1"/>
                </a:solidFill>
              </a:rPr>
              <a:t>使用回归</a:t>
            </a:r>
            <a:r>
              <a:rPr lang="zh-CN" altLang="en-US" sz="3200" dirty="0" smtClean="0">
                <a:solidFill>
                  <a:schemeClr val="bg1"/>
                </a:solidFill>
              </a:rPr>
              <a:t>器对候选框的位置</a:t>
            </a:r>
            <a:r>
              <a:rPr lang="zh-CN" altLang="en-US" sz="3200" dirty="0">
                <a:solidFill>
                  <a:schemeClr val="bg1"/>
                </a:solidFill>
              </a:rPr>
              <a:t> </a:t>
            </a:r>
            <a:r>
              <a:rPr lang="zh-CN" altLang="en-US" sz="3200" dirty="0" smtClean="0">
                <a:solidFill>
                  <a:schemeClr val="bg1"/>
                </a:solidFill>
              </a:rPr>
              <a:t>进行修正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34" y="3311684"/>
            <a:ext cx="9930696" cy="28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88"/>
          <a:stretch/>
        </p:blipFill>
        <p:spPr>
          <a:xfrm>
            <a:off x="534155" y="2084013"/>
            <a:ext cx="11255232" cy="33027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155" y="823731"/>
            <a:ext cx="1837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n-ea"/>
                <a:ea typeface="+mn-ea"/>
              </a:rPr>
              <a:t>SSD</a:t>
            </a:r>
            <a:endParaRPr lang="zh-CN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86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936</Words>
  <Application>Microsoft Office PowerPoint</Application>
  <PresentationFormat>宽屏</PresentationFormat>
  <Paragraphs>83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Calibri</vt:lpstr>
      <vt:lpstr>冬青黑体简体中文 W3</vt:lpstr>
      <vt:lpstr>宋体</vt:lpstr>
      <vt:lpstr>微软雅黑</vt:lpstr>
      <vt:lpstr>Arial</vt:lpstr>
      <vt:lpstr>Calibri Light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cp:keywords>第一PPT模板网-WWW.1PPT.COM</cp:keywords>
  <cp:lastModifiedBy>User</cp:lastModifiedBy>
  <cp:revision>101</cp:revision>
  <dcterms:created xsi:type="dcterms:W3CDTF">2015-04-21T03:02:00Z</dcterms:created>
  <dcterms:modified xsi:type="dcterms:W3CDTF">2018-01-02T13:40:51Z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